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6"/>
  </p:sldMasterIdLst>
  <p:notesMasterIdLst>
    <p:notesMasterId r:id="rId66"/>
  </p:notesMasterIdLst>
  <p:handoutMasterIdLst>
    <p:handoutMasterId r:id="rId67"/>
  </p:handoutMasterIdLst>
  <p:sldIdLst>
    <p:sldId id="452" r:id="rId7"/>
    <p:sldId id="383" r:id="rId8"/>
    <p:sldId id="450" r:id="rId9"/>
    <p:sldId id="406" r:id="rId10"/>
    <p:sldId id="407" r:id="rId11"/>
    <p:sldId id="386" r:id="rId12"/>
    <p:sldId id="447" r:id="rId13"/>
    <p:sldId id="454" r:id="rId14"/>
    <p:sldId id="451" r:id="rId15"/>
    <p:sldId id="455" r:id="rId16"/>
    <p:sldId id="456" r:id="rId17"/>
    <p:sldId id="457" r:id="rId18"/>
    <p:sldId id="458" r:id="rId19"/>
    <p:sldId id="420" r:id="rId20"/>
    <p:sldId id="448" r:id="rId21"/>
    <p:sldId id="442" r:id="rId22"/>
    <p:sldId id="435" r:id="rId23"/>
    <p:sldId id="419" r:id="rId24"/>
    <p:sldId id="405" r:id="rId25"/>
    <p:sldId id="424" r:id="rId26"/>
    <p:sldId id="422" r:id="rId27"/>
    <p:sldId id="404" r:id="rId28"/>
    <p:sldId id="411" r:id="rId29"/>
    <p:sldId id="418" r:id="rId30"/>
    <p:sldId id="412" r:id="rId31"/>
    <p:sldId id="413" r:id="rId32"/>
    <p:sldId id="414" r:id="rId33"/>
    <p:sldId id="415" r:id="rId34"/>
    <p:sldId id="416" r:id="rId35"/>
    <p:sldId id="417" r:id="rId36"/>
    <p:sldId id="421" r:id="rId37"/>
    <p:sldId id="385" r:id="rId38"/>
    <p:sldId id="453" r:id="rId39"/>
    <p:sldId id="408" r:id="rId40"/>
    <p:sldId id="409" r:id="rId41"/>
    <p:sldId id="410" r:id="rId42"/>
    <p:sldId id="437" r:id="rId43"/>
    <p:sldId id="438" r:id="rId44"/>
    <p:sldId id="439" r:id="rId45"/>
    <p:sldId id="440" r:id="rId46"/>
    <p:sldId id="436" r:id="rId47"/>
    <p:sldId id="395" r:id="rId48"/>
    <p:sldId id="388" r:id="rId49"/>
    <p:sldId id="426" r:id="rId50"/>
    <p:sldId id="427" r:id="rId51"/>
    <p:sldId id="428" r:id="rId52"/>
    <p:sldId id="429" r:id="rId53"/>
    <p:sldId id="430" r:id="rId54"/>
    <p:sldId id="431" r:id="rId55"/>
    <p:sldId id="432" r:id="rId56"/>
    <p:sldId id="433" r:id="rId57"/>
    <p:sldId id="434" r:id="rId58"/>
    <p:sldId id="449" r:id="rId59"/>
    <p:sldId id="444" r:id="rId60"/>
    <p:sldId id="425" r:id="rId61"/>
    <p:sldId id="423" r:id="rId62"/>
    <p:sldId id="441" r:id="rId63"/>
    <p:sldId id="445" r:id="rId64"/>
    <p:sldId id="446" r:id="rId6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E93D7E2-C295-43F9-99EC-5E639B589592}">
          <p14:sldIdLst>
            <p14:sldId id="452"/>
            <p14:sldId id="383"/>
            <p14:sldId id="450"/>
            <p14:sldId id="406"/>
            <p14:sldId id="407"/>
            <p14:sldId id="386"/>
            <p14:sldId id="447"/>
            <p14:sldId id="454"/>
            <p14:sldId id="451"/>
            <p14:sldId id="455"/>
            <p14:sldId id="456"/>
            <p14:sldId id="457"/>
            <p14:sldId id="458"/>
            <p14:sldId id="420"/>
            <p14:sldId id="448"/>
            <p14:sldId id="442"/>
            <p14:sldId id="435"/>
          </p14:sldIdLst>
        </p14:section>
        <p14:section name="Technical" id="{79BF3D8B-72C7-4458-ABAE-02C2C4907A93}">
          <p14:sldIdLst>
            <p14:sldId id="419"/>
            <p14:sldId id="405"/>
            <p14:sldId id="424"/>
            <p14:sldId id="422"/>
            <p14:sldId id="404"/>
          </p14:sldIdLst>
        </p14:section>
        <p14:section name="Market Trends" id="{0F8DFB68-BDE5-4849-907D-43F7F3BE2999}">
          <p14:sldIdLst>
            <p14:sldId id="411"/>
            <p14:sldId id="418"/>
            <p14:sldId id="412"/>
            <p14:sldId id="413"/>
            <p14:sldId id="414"/>
            <p14:sldId id="415"/>
            <p14:sldId id="416"/>
            <p14:sldId id="417"/>
            <p14:sldId id="421"/>
            <p14:sldId id="385"/>
            <p14:sldId id="453"/>
          </p14:sldIdLst>
        </p14:section>
        <p14:section name="BitCoin and Virtual Currencies" id="{1B7A0EFB-E52D-42C3-AE12-48DA8544ACA8}">
          <p14:sldIdLst>
            <p14:sldId id="408"/>
            <p14:sldId id="409"/>
            <p14:sldId id="410"/>
          </p14:sldIdLst>
        </p14:section>
        <p14:section name="Platform Assessment Summary" id="{8AE99BCD-85D7-4487-A49C-D45A9E67F7FB}">
          <p14:sldIdLst>
            <p14:sldId id="437"/>
            <p14:sldId id="438"/>
            <p14:sldId id="439"/>
            <p14:sldId id="440"/>
          </p14:sldIdLst>
        </p14:section>
        <p14:section name="Appendix" id="{73708D6B-935F-4413-86AC-425293E461E4}">
          <p14:sldIdLst>
            <p14:sldId id="436"/>
            <p14:sldId id="395"/>
            <p14:sldId id="388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49"/>
          </p14:sldIdLst>
        </p14:section>
        <p14:section name="Internal Activities" id="{8399C0F7-320A-41C9-810B-786953765DCA}">
          <p14:sldIdLst>
            <p14:sldId id="444"/>
            <p14:sldId id="425"/>
            <p14:sldId id="423"/>
            <p14:sldId id="441"/>
            <p14:sldId id="445"/>
            <p14:sldId id="44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4DE"/>
    <a:srgbClr val="0065C0"/>
    <a:srgbClr val="1C5284"/>
    <a:srgbClr val="FF3300"/>
    <a:srgbClr val="D45D00"/>
    <a:srgbClr val="53565A"/>
    <a:srgbClr val="FF0000"/>
    <a:srgbClr val="739600"/>
    <a:srgbClr val="003300"/>
    <a:srgbClr val="D1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61" autoAdjust="0"/>
    <p:restoredTop sz="76230" autoAdjust="0"/>
  </p:normalViewPr>
  <p:slideViewPr>
    <p:cSldViewPr snapToGrid="0">
      <p:cViewPr>
        <p:scale>
          <a:sx n="80" d="100"/>
          <a:sy n="80" d="100"/>
        </p:scale>
        <p:origin x="-972" y="-468"/>
      </p:cViewPr>
      <p:guideLst>
        <p:guide orient="horz" pos="1634"/>
        <p:guide orient="horz" pos="2566"/>
        <p:guide orient="horz" pos="719"/>
        <p:guide orient="horz" pos="335"/>
        <p:guide pos="288"/>
        <p:guide pos="5472"/>
        <p:guide pos="3631"/>
        <p:guide pos="30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whitese:Documents:Blockchain%20Quantification%20(version%201)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whitese:Documents:Blockchain%20Quantification%20(version%201)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whitese:Documents:Blockchain%20Quantification%20(version%20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Blockchain Platform Assessment</a:t>
            </a:r>
          </a:p>
        </c:rich>
      </c:tx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Analysis!$C$80</c:f>
              <c:strCache>
                <c:ptCount val="1"/>
                <c:pt idx="0">
                  <c:v>Readiness</c:v>
                </c:pt>
              </c:strCache>
            </c:strRef>
          </c:tx>
          <c:invertIfNegative val="0"/>
          <c:cat>
            <c:strRef>
              <c:f>Analysis!$B$81:$B$92</c:f>
              <c:strCache>
                <c:ptCount val="12"/>
                <c:pt idx="0">
                  <c:v>Project Bletchley</c:v>
                </c:pt>
                <c:pt idx="1">
                  <c:v>IBM Bluemix</c:v>
                </c:pt>
                <c:pt idx="2">
                  <c:v>Microsoft BaaS</c:v>
                </c:pt>
                <c:pt idx="3">
                  <c:v>Gem</c:v>
                </c:pt>
                <c:pt idx="4">
                  <c:v>Hyperledger</c:v>
                </c:pt>
                <c:pt idx="5">
                  <c:v>Rubix</c:v>
                </c:pt>
                <c:pt idx="6">
                  <c:v>MultiChain Core</c:v>
                </c:pt>
                <c:pt idx="7">
                  <c:v>Ethereum</c:v>
                </c:pt>
                <c:pt idx="8">
                  <c:v>Eris Industries</c:v>
                </c:pt>
                <c:pt idx="9">
                  <c:v>Chain Core</c:v>
                </c:pt>
                <c:pt idx="10">
                  <c:v>OpenChain</c:v>
                </c:pt>
                <c:pt idx="11">
                  <c:v>Open Ledger</c:v>
                </c:pt>
              </c:strCache>
            </c:strRef>
          </c:cat>
          <c:val>
            <c:numRef>
              <c:f>Analysis!$C$81:$C$92</c:f>
              <c:numCache>
                <c:formatCode>0.00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</c:ser>
        <c:ser>
          <c:idx val="1"/>
          <c:order val="1"/>
          <c:tx>
            <c:strRef>
              <c:f>Analysis!$D$80</c:f>
              <c:strCache>
                <c:ptCount val="1"/>
                <c:pt idx="0">
                  <c:v>Features</c:v>
                </c:pt>
              </c:strCache>
            </c:strRef>
          </c:tx>
          <c:invertIfNegative val="0"/>
          <c:cat>
            <c:strRef>
              <c:f>Analysis!$B$81:$B$92</c:f>
              <c:strCache>
                <c:ptCount val="12"/>
                <c:pt idx="0">
                  <c:v>Project Bletchley</c:v>
                </c:pt>
                <c:pt idx="1">
                  <c:v>IBM Bluemix</c:v>
                </c:pt>
                <c:pt idx="2">
                  <c:v>Microsoft BaaS</c:v>
                </c:pt>
                <c:pt idx="3">
                  <c:v>Gem</c:v>
                </c:pt>
                <c:pt idx="4">
                  <c:v>Hyperledger</c:v>
                </c:pt>
                <c:pt idx="5">
                  <c:v>Rubix</c:v>
                </c:pt>
                <c:pt idx="6">
                  <c:v>MultiChain Core</c:v>
                </c:pt>
                <c:pt idx="7">
                  <c:v>Ethereum</c:v>
                </c:pt>
                <c:pt idx="8">
                  <c:v>Eris Industries</c:v>
                </c:pt>
                <c:pt idx="9">
                  <c:v>Chain Core</c:v>
                </c:pt>
                <c:pt idx="10">
                  <c:v>OpenChain</c:v>
                </c:pt>
                <c:pt idx="11">
                  <c:v>Open Ledger</c:v>
                </c:pt>
              </c:strCache>
            </c:strRef>
          </c:cat>
          <c:val>
            <c:numRef>
              <c:f>Analysis!$D$81:$D$92</c:f>
              <c:numCache>
                <c:formatCode>0.00</c:formatCode>
                <c:ptCount val="12"/>
                <c:pt idx="0">
                  <c:v>1</c:v>
                </c:pt>
                <c:pt idx="1">
                  <c:v>0.83333333333333304</c:v>
                </c:pt>
                <c:pt idx="2">
                  <c:v>0.83333333333333304</c:v>
                </c:pt>
                <c:pt idx="3">
                  <c:v>0.66666666666666696</c:v>
                </c:pt>
                <c:pt idx="4">
                  <c:v>0.83333333333333304</c:v>
                </c:pt>
                <c:pt idx="5">
                  <c:v>0.66666666666666696</c:v>
                </c:pt>
                <c:pt idx="6">
                  <c:v>0.66666666666666696</c:v>
                </c:pt>
                <c:pt idx="7">
                  <c:v>0.5</c:v>
                </c:pt>
                <c:pt idx="8">
                  <c:v>0.66666666666666696</c:v>
                </c:pt>
                <c:pt idx="9">
                  <c:v>0.5</c:v>
                </c:pt>
                <c:pt idx="10">
                  <c:v>0.66666666666666696</c:v>
                </c:pt>
                <c:pt idx="11">
                  <c:v>0.5</c:v>
                </c:pt>
              </c:numCache>
            </c:numRef>
          </c:val>
        </c:ser>
        <c:ser>
          <c:idx val="2"/>
          <c:order val="2"/>
          <c:tx>
            <c:strRef>
              <c:f>Analysis!$E$80</c:f>
              <c:strCache>
                <c:ptCount val="1"/>
                <c:pt idx="0">
                  <c:v>Security</c:v>
                </c:pt>
              </c:strCache>
            </c:strRef>
          </c:tx>
          <c:invertIfNegative val="0"/>
          <c:cat>
            <c:strRef>
              <c:f>Analysis!$B$81:$B$92</c:f>
              <c:strCache>
                <c:ptCount val="12"/>
                <c:pt idx="0">
                  <c:v>Project Bletchley</c:v>
                </c:pt>
                <c:pt idx="1">
                  <c:v>IBM Bluemix</c:v>
                </c:pt>
                <c:pt idx="2">
                  <c:v>Microsoft BaaS</c:v>
                </c:pt>
                <c:pt idx="3">
                  <c:v>Gem</c:v>
                </c:pt>
                <c:pt idx="4">
                  <c:v>Hyperledger</c:v>
                </c:pt>
                <c:pt idx="5">
                  <c:v>Rubix</c:v>
                </c:pt>
                <c:pt idx="6">
                  <c:v>MultiChain Core</c:v>
                </c:pt>
                <c:pt idx="7">
                  <c:v>Ethereum</c:v>
                </c:pt>
                <c:pt idx="8">
                  <c:v>Eris Industries</c:v>
                </c:pt>
                <c:pt idx="9">
                  <c:v>Chain Core</c:v>
                </c:pt>
                <c:pt idx="10">
                  <c:v>OpenChain</c:v>
                </c:pt>
                <c:pt idx="11">
                  <c:v>Open Ledger</c:v>
                </c:pt>
              </c:strCache>
            </c:strRef>
          </c:cat>
          <c:val>
            <c:numRef>
              <c:f>Analysis!$E$81:$E$92</c:f>
              <c:numCache>
                <c:formatCode>0.00</c:formatCode>
                <c:ptCount val="12"/>
                <c:pt idx="0">
                  <c:v>1</c:v>
                </c:pt>
                <c:pt idx="1">
                  <c:v>0.85714285714285698</c:v>
                </c:pt>
                <c:pt idx="2">
                  <c:v>0.71428571428571397</c:v>
                </c:pt>
                <c:pt idx="3">
                  <c:v>0.57142857142857095</c:v>
                </c:pt>
                <c:pt idx="4">
                  <c:v>0.57142857142857095</c:v>
                </c:pt>
                <c:pt idx="5">
                  <c:v>0.28571428571428598</c:v>
                </c:pt>
                <c:pt idx="6">
                  <c:v>0.42857142857142899</c:v>
                </c:pt>
                <c:pt idx="7">
                  <c:v>0.28571428571428598</c:v>
                </c:pt>
                <c:pt idx="8">
                  <c:v>0.28571428571428598</c:v>
                </c:pt>
                <c:pt idx="9">
                  <c:v>0.42857142857142899</c:v>
                </c:pt>
                <c:pt idx="10">
                  <c:v>0.42857142857142899</c:v>
                </c:pt>
                <c:pt idx="11">
                  <c:v>0.28571428571428598</c:v>
                </c:pt>
              </c:numCache>
            </c:numRef>
          </c:val>
        </c:ser>
        <c:ser>
          <c:idx val="3"/>
          <c:order val="3"/>
          <c:tx>
            <c:strRef>
              <c:f>Analysis!$F$80</c:f>
              <c:strCache>
                <c:ptCount val="1"/>
                <c:pt idx="0">
                  <c:v>Viability</c:v>
                </c:pt>
              </c:strCache>
            </c:strRef>
          </c:tx>
          <c:invertIfNegative val="0"/>
          <c:cat>
            <c:strRef>
              <c:f>Analysis!$B$81:$B$92</c:f>
              <c:strCache>
                <c:ptCount val="12"/>
                <c:pt idx="0">
                  <c:v>Project Bletchley</c:v>
                </c:pt>
                <c:pt idx="1">
                  <c:v>IBM Bluemix</c:v>
                </c:pt>
                <c:pt idx="2">
                  <c:v>Microsoft BaaS</c:v>
                </c:pt>
                <c:pt idx="3">
                  <c:v>Gem</c:v>
                </c:pt>
                <c:pt idx="4">
                  <c:v>Hyperledger</c:v>
                </c:pt>
                <c:pt idx="5">
                  <c:v>Rubix</c:v>
                </c:pt>
                <c:pt idx="6">
                  <c:v>MultiChain Core</c:v>
                </c:pt>
                <c:pt idx="7">
                  <c:v>Ethereum</c:v>
                </c:pt>
                <c:pt idx="8">
                  <c:v>Eris Industries</c:v>
                </c:pt>
                <c:pt idx="9">
                  <c:v>Chain Core</c:v>
                </c:pt>
                <c:pt idx="10">
                  <c:v>OpenChain</c:v>
                </c:pt>
                <c:pt idx="11">
                  <c:v>Open Ledger</c:v>
                </c:pt>
              </c:strCache>
            </c:strRef>
          </c:cat>
          <c:val>
            <c:numRef>
              <c:f>Analysis!$F$81:$F$92</c:f>
              <c:numCache>
                <c:formatCode>0.00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0.5</c:v>
                </c:pt>
                <c:pt idx="4">
                  <c:v>0.25</c:v>
                </c:pt>
                <c:pt idx="5">
                  <c:v>0.75</c:v>
                </c:pt>
                <c:pt idx="6">
                  <c:v>0.5</c:v>
                </c:pt>
                <c:pt idx="7">
                  <c:v>0.75</c:v>
                </c:pt>
                <c:pt idx="8">
                  <c:v>0.5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</c:numCache>
            </c:numRef>
          </c:val>
        </c:ser>
        <c:ser>
          <c:idx val="4"/>
          <c:order val="4"/>
          <c:tx>
            <c:strRef>
              <c:f>Analysis!$G$80</c:f>
              <c:strCache>
                <c:ptCount val="1"/>
                <c:pt idx="0">
                  <c:v>Applicability</c:v>
                </c:pt>
              </c:strCache>
            </c:strRef>
          </c:tx>
          <c:invertIfNegative val="0"/>
          <c:cat>
            <c:strRef>
              <c:f>Analysis!$B$81:$B$92</c:f>
              <c:strCache>
                <c:ptCount val="12"/>
                <c:pt idx="0">
                  <c:v>Project Bletchley</c:v>
                </c:pt>
                <c:pt idx="1">
                  <c:v>IBM Bluemix</c:v>
                </c:pt>
                <c:pt idx="2">
                  <c:v>Microsoft BaaS</c:v>
                </c:pt>
                <c:pt idx="3">
                  <c:v>Gem</c:v>
                </c:pt>
                <c:pt idx="4">
                  <c:v>Hyperledger</c:v>
                </c:pt>
                <c:pt idx="5">
                  <c:v>Rubix</c:v>
                </c:pt>
                <c:pt idx="6">
                  <c:v>MultiChain Core</c:v>
                </c:pt>
                <c:pt idx="7">
                  <c:v>Ethereum</c:v>
                </c:pt>
                <c:pt idx="8">
                  <c:v>Eris Industries</c:v>
                </c:pt>
                <c:pt idx="9">
                  <c:v>Chain Core</c:v>
                </c:pt>
                <c:pt idx="10">
                  <c:v>OpenChain</c:v>
                </c:pt>
                <c:pt idx="11">
                  <c:v>Open Ledger</c:v>
                </c:pt>
              </c:strCache>
            </c:strRef>
          </c:cat>
          <c:val>
            <c:numRef>
              <c:f>Analysis!$G$81:$G$92</c:f>
              <c:numCache>
                <c:formatCode>0.00</c:formatCode>
                <c:ptCount val="12"/>
                <c:pt idx="0">
                  <c:v>0.75</c:v>
                </c:pt>
                <c:pt idx="1">
                  <c:v>0.75</c:v>
                </c:pt>
                <c:pt idx="2">
                  <c:v>0.5</c:v>
                </c:pt>
                <c:pt idx="3">
                  <c:v>1</c:v>
                </c:pt>
                <c:pt idx="4">
                  <c:v>0.75</c:v>
                </c:pt>
                <c:pt idx="5">
                  <c:v>0.5</c:v>
                </c:pt>
                <c:pt idx="6">
                  <c:v>0.5</c:v>
                </c:pt>
                <c:pt idx="7">
                  <c:v>0.5</c:v>
                </c:pt>
                <c:pt idx="8">
                  <c:v>0.5</c:v>
                </c:pt>
                <c:pt idx="9">
                  <c:v>0.25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1442560"/>
        <c:axId val="151444480"/>
      </c:barChart>
      <c:catAx>
        <c:axId val="1514425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Platform</a:t>
                </a:r>
              </a:p>
            </c:rich>
          </c:tx>
          <c:overlay val="0"/>
        </c:title>
        <c:majorTickMark val="out"/>
        <c:minorTickMark val="none"/>
        <c:tickLblPos val="nextTo"/>
        <c:crossAx val="151444480"/>
        <c:crosses val="autoZero"/>
        <c:auto val="1"/>
        <c:lblAlgn val="ctr"/>
        <c:lblOffset val="100"/>
        <c:noMultiLvlLbl val="0"/>
      </c:catAx>
      <c:valAx>
        <c:axId val="1514444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Total Score</a:t>
                </a:r>
              </a:p>
            </c:rich>
          </c:tx>
          <c:overlay val="0"/>
        </c:title>
        <c:numFmt formatCode="0.00" sourceLinked="1"/>
        <c:majorTickMark val="out"/>
        <c:minorTickMark val="none"/>
        <c:tickLblPos val="nextTo"/>
        <c:crossAx val="151442560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1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Analysis!$B$35</c:f>
              <c:strCache>
                <c:ptCount val="1"/>
                <c:pt idx="0">
                  <c:v>Project Bletchley</c:v>
                </c:pt>
              </c:strCache>
            </c:strRef>
          </c:tx>
          <c:cat>
            <c:strRef>
              <c:f>Analysis!$C$33:$G$33</c:f>
              <c:strCache>
                <c:ptCount val="5"/>
                <c:pt idx="0">
                  <c:v>Readiness</c:v>
                </c:pt>
                <c:pt idx="1">
                  <c:v>Features</c:v>
                </c:pt>
                <c:pt idx="2">
                  <c:v>Security</c:v>
                </c:pt>
                <c:pt idx="3">
                  <c:v>Viability</c:v>
                </c:pt>
                <c:pt idx="4">
                  <c:v>Applicability</c:v>
                </c:pt>
              </c:strCache>
            </c:strRef>
          </c:cat>
          <c:val>
            <c:numRef>
              <c:f>Analysis!$C$35:$G$35</c:f>
              <c:numCache>
                <c:formatCode>0.00</c:formatCode>
                <c:ptCount val="5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0.75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124800"/>
        <c:axId val="108249472"/>
      </c:radarChart>
      <c:catAx>
        <c:axId val="108124800"/>
        <c:scaling>
          <c:orientation val="minMax"/>
        </c:scaling>
        <c:delete val="0"/>
        <c:axPos val="b"/>
        <c:majorGridlines/>
        <c:majorTickMark val="out"/>
        <c:minorTickMark val="none"/>
        <c:tickLblPos val="nextTo"/>
        <c:txPr>
          <a:bodyPr/>
          <a:lstStyle/>
          <a:p>
            <a:pPr>
              <a:defRPr sz="850"/>
            </a:pPr>
            <a:endParaRPr lang="en-US"/>
          </a:p>
        </c:txPr>
        <c:crossAx val="108249472"/>
        <c:crosses val="autoZero"/>
        <c:auto val="1"/>
        <c:lblAlgn val="ctr"/>
        <c:lblOffset val="100"/>
        <c:noMultiLvlLbl val="0"/>
      </c:catAx>
      <c:valAx>
        <c:axId val="108249472"/>
        <c:scaling>
          <c:orientation val="minMax"/>
        </c:scaling>
        <c:delete val="0"/>
        <c:axPos val="l"/>
        <c:majorGridlines/>
        <c:numFmt formatCode="0.00" sourceLinked="1"/>
        <c:majorTickMark val="cross"/>
        <c:minorTickMark val="none"/>
        <c:tickLblPos val="nextTo"/>
        <c:txPr>
          <a:bodyPr/>
          <a:lstStyle/>
          <a:p>
            <a:pPr>
              <a:defRPr sz="800"/>
            </a:pPr>
            <a:endParaRPr lang="en-US"/>
          </a:p>
        </c:txPr>
        <c:crossAx val="10812480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radarChart>
        <c:radarStyle val="filled"/>
        <c:varyColors val="0"/>
        <c:ser>
          <c:idx val="0"/>
          <c:order val="0"/>
          <c:tx>
            <c:strRef>
              <c:f>Analysis!$B$39</c:f>
              <c:strCache>
                <c:ptCount val="1"/>
                <c:pt idx="0">
                  <c:v>IBM Bluemix</c:v>
                </c:pt>
              </c:strCache>
            </c:strRef>
          </c:tx>
          <c:cat>
            <c:strRef>
              <c:f>Analysis!$C$33:$G$33</c:f>
              <c:strCache>
                <c:ptCount val="5"/>
                <c:pt idx="0">
                  <c:v>Readiness</c:v>
                </c:pt>
                <c:pt idx="1">
                  <c:v>Features</c:v>
                </c:pt>
                <c:pt idx="2">
                  <c:v>Security</c:v>
                </c:pt>
                <c:pt idx="3">
                  <c:v>Viability</c:v>
                </c:pt>
                <c:pt idx="4">
                  <c:v>Applicability</c:v>
                </c:pt>
              </c:strCache>
            </c:strRef>
          </c:cat>
          <c:val>
            <c:numRef>
              <c:f>Analysis!$C$39:$G$39</c:f>
              <c:numCache>
                <c:formatCode>0.00</c:formatCode>
                <c:ptCount val="5"/>
                <c:pt idx="0">
                  <c:v>0.5</c:v>
                </c:pt>
                <c:pt idx="1">
                  <c:v>0.83333333333333304</c:v>
                </c:pt>
                <c:pt idx="2">
                  <c:v>0.85714285714285698</c:v>
                </c:pt>
                <c:pt idx="3">
                  <c:v>1</c:v>
                </c:pt>
                <c:pt idx="4">
                  <c:v>0.75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323584"/>
        <c:axId val="108325120"/>
      </c:radarChart>
      <c:catAx>
        <c:axId val="108323584"/>
        <c:scaling>
          <c:orientation val="minMax"/>
        </c:scaling>
        <c:delete val="0"/>
        <c:axPos val="b"/>
        <c:majorGridlines/>
        <c:majorTickMark val="out"/>
        <c:minorTickMark val="none"/>
        <c:tickLblPos val="nextTo"/>
        <c:txPr>
          <a:bodyPr/>
          <a:lstStyle/>
          <a:p>
            <a:pPr>
              <a:defRPr sz="850"/>
            </a:pPr>
            <a:endParaRPr lang="en-US"/>
          </a:p>
        </c:txPr>
        <c:crossAx val="108325120"/>
        <c:crosses val="autoZero"/>
        <c:auto val="1"/>
        <c:lblAlgn val="ctr"/>
        <c:lblOffset val="100"/>
        <c:noMultiLvlLbl val="0"/>
      </c:catAx>
      <c:valAx>
        <c:axId val="108325120"/>
        <c:scaling>
          <c:orientation val="minMax"/>
        </c:scaling>
        <c:delete val="0"/>
        <c:axPos val="l"/>
        <c:majorGridlines/>
        <c:numFmt formatCode="0.00" sourceLinked="1"/>
        <c:majorTickMark val="cross"/>
        <c:minorTickMark val="none"/>
        <c:tickLblPos val="nextTo"/>
        <c:txPr>
          <a:bodyPr/>
          <a:lstStyle/>
          <a:p>
            <a:pPr>
              <a:defRPr sz="800"/>
            </a:pPr>
            <a:endParaRPr lang="en-US"/>
          </a:p>
        </c:txPr>
        <c:crossAx val="10832358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943158993231701"/>
          <c:y val="0.15794010756416199"/>
          <c:w val="0.47916510240723498"/>
          <c:h val="0.65412585932769096"/>
        </c:manualLayout>
      </c:layout>
      <c:radarChart>
        <c:radarStyle val="filled"/>
        <c:varyColors val="0"/>
        <c:ser>
          <c:idx val="0"/>
          <c:order val="0"/>
          <c:tx>
            <c:strRef>
              <c:f>Analysis!$B$34</c:f>
              <c:strCache>
                <c:ptCount val="1"/>
                <c:pt idx="0">
                  <c:v>Microsoft BaaS</c:v>
                </c:pt>
              </c:strCache>
            </c:strRef>
          </c:tx>
          <c:cat>
            <c:strRef>
              <c:f>Analysis!$C$33:$G$33</c:f>
              <c:strCache>
                <c:ptCount val="5"/>
                <c:pt idx="0">
                  <c:v>Readiness</c:v>
                </c:pt>
                <c:pt idx="1">
                  <c:v>Features</c:v>
                </c:pt>
                <c:pt idx="2">
                  <c:v>Security</c:v>
                </c:pt>
                <c:pt idx="3">
                  <c:v>Viability</c:v>
                </c:pt>
                <c:pt idx="4">
                  <c:v>Applicability</c:v>
                </c:pt>
              </c:strCache>
            </c:strRef>
          </c:cat>
          <c:val>
            <c:numRef>
              <c:f>Analysis!$C$34:$G$34</c:f>
              <c:numCache>
                <c:formatCode>0.00</c:formatCode>
                <c:ptCount val="5"/>
                <c:pt idx="0">
                  <c:v>1</c:v>
                </c:pt>
                <c:pt idx="1">
                  <c:v>0.83333333333333304</c:v>
                </c:pt>
                <c:pt idx="2">
                  <c:v>0.71428571428571397</c:v>
                </c:pt>
                <c:pt idx="3">
                  <c:v>1</c:v>
                </c:pt>
                <c:pt idx="4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773376"/>
        <c:axId val="108774912"/>
      </c:radarChart>
      <c:catAx>
        <c:axId val="108773376"/>
        <c:scaling>
          <c:orientation val="minMax"/>
        </c:scaling>
        <c:delete val="0"/>
        <c:axPos val="b"/>
        <c:majorGridlines/>
        <c:majorTickMark val="out"/>
        <c:minorTickMark val="none"/>
        <c:tickLblPos val="nextTo"/>
        <c:txPr>
          <a:bodyPr/>
          <a:lstStyle/>
          <a:p>
            <a:pPr>
              <a:defRPr sz="850"/>
            </a:pPr>
            <a:endParaRPr lang="en-US"/>
          </a:p>
        </c:txPr>
        <c:crossAx val="108774912"/>
        <c:crosses val="autoZero"/>
        <c:auto val="1"/>
        <c:lblAlgn val="ctr"/>
        <c:lblOffset val="100"/>
        <c:noMultiLvlLbl val="0"/>
      </c:catAx>
      <c:valAx>
        <c:axId val="108774912"/>
        <c:scaling>
          <c:orientation val="minMax"/>
        </c:scaling>
        <c:delete val="0"/>
        <c:axPos val="l"/>
        <c:majorGridlines/>
        <c:numFmt formatCode="0.00" sourceLinked="1"/>
        <c:majorTickMark val="cross"/>
        <c:minorTickMark val="none"/>
        <c:tickLblPos val="nextTo"/>
        <c:txPr>
          <a:bodyPr/>
          <a:lstStyle/>
          <a:p>
            <a:pPr>
              <a:defRPr sz="800"/>
            </a:pPr>
            <a:endParaRPr lang="en-US"/>
          </a:p>
        </c:txPr>
        <c:crossAx val="10877337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9E4E3-F7FB-47CD-9C0E-2CEB49CD529B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FEFD0-D57B-4D6A-B2D7-C3EDA058CC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701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1AC51-D059-4223-9C88-494598A3634F}" type="datetimeFigureOut">
              <a:rPr lang="en-US" smtClean="0"/>
              <a:t>4/30/2018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492AF-BC2A-4188-B06F-754C36A745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03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Blockchain is the public ledger technology used to drive Bitcoin transactions</a:t>
            </a:r>
          </a:p>
          <a:p>
            <a:pPr lvl="1"/>
            <a:r>
              <a:rPr lang="en-US" dirty="0" smtClean="0"/>
              <a:t>Eliminates the need for intermediaries by enabling peer to peer transactions</a:t>
            </a:r>
          </a:p>
          <a:p>
            <a:pPr lvl="1"/>
            <a:r>
              <a:rPr lang="en-US" dirty="0" smtClean="0"/>
              <a:t>Is highly available by replicating transactions across many networked computers</a:t>
            </a:r>
          </a:p>
          <a:p>
            <a:pPr lvl="1"/>
            <a:r>
              <a:rPr lang="en-US" dirty="0" smtClean="0"/>
              <a:t>Tamper-proof through encryption and validation voting within the network</a:t>
            </a:r>
          </a:p>
          <a:p>
            <a:pPr lvl="1"/>
            <a:r>
              <a:rPr lang="en-US" dirty="0" smtClean="0"/>
              <a:t>Transparent access to all transactions</a:t>
            </a:r>
          </a:p>
          <a:p>
            <a:r>
              <a:rPr lang="en-US" dirty="0" smtClean="0"/>
              <a:t>Has potential to disrupt many areas:</a:t>
            </a:r>
          </a:p>
          <a:p>
            <a:pPr lvl="1"/>
            <a:r>
              <a:rPr lang="en-US" dirty="0" smtClean="0"/>
              <a:t>Financial transactions by replacing intermediaries</a:t>
            </a:r>
          </a:p>
          <a:p>
            <a:pPr lvl="1"/>
            <a:r>
              <a:rPr lang="en-US" dirty="0" smtClean="0"/>
              <a:t>Smart contracts that distribute money or other items of value based on events</a:t>
            </a:r>
          </a:p>
          <a:p>
            <a:pPr lvl="1"/>
            <a:r>
              <a:rPr lang="en-US" dirty="0" smtClean="0"/>
              <a:t>Identity management such as passports, licenses, credentials</a:t>
            </a:r>
          </a:p>
          <a:p>
            <a:pPr lvl="1"/>
            <a:r>
              <a:rPr lang="en-US" dirty="0" smtClean="0"/>
              <a:t>Transfer of anything of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492AF-BC2A-4188-B06F-754C36A745C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94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Blockchain is the public ledger technology used to drive Bitcoin transactions</a:t>
            </a:r>
          </a:p>
          <a:p>
            <a:pPr lvl="1"/>
            <a:r>
              <a:rPr lang="en-US" dirty="0" smtClean="0"/>
              <a:t>Eliminates the need for intermediaries by enabling peer to peer transactions</a:t>
            </a:r>
          </a:p>
          <a:p>
            <a:pPr lvl="1"/>
            <a:r>
              <a:rPr lang="en-US" dirty="0" smtClean="0"/>
              <a:t>Is highly available by replicating transactions across many networked computers</a:t>
            </a:r>
          </a:p>
          <a:p>
            <a:pPr lvl="1"/>
            <a:r>
              <a:rPr lang="en-US" dirty="0" smtClean="0"/>
              <a:t>Tamper-proof through encryption and validation voting within the network</a:t>
            </a:r>
          </a:p>
          <a:p>
            <a:pPr lvl="1"/>
            <a:r>
              <a:rPr lang="en-US" dirty="0" smtClean="0"/>
              <a:t>Transparent access to all transactions</a:t>
            </a:r>
          </a:p>
          <a:p>
            <a:r>
              <a:rPr lang="en-US" dirty="0" smtClean="0"/>
              <a:t>Has potential to disrupt many areas:</a:t>
            </a:r>
          </a:p>
          <a:p>
            <a:pPr lvl="1"/>
            <a:r>
              <a:rPr lang="en-US" dirty="0" smtClean="0"/>
              <a:t>Financial transactions by replacing intermediaries</a:t>
            </a:r>
          </a:p>
          <a:p>
            <a:pPr lvl="1"/>
            <a:r>
              <a:rPr lang="en-US" dirty="0" smtClean="0"/>
              <a:t>Smart contracts that distribute money or other items of value based on events</a:t>
            </a:r>
          </a:p>
          <a:p>
            <a:pPr lvl="1"/>
            <a:r>
              <a:rPr lang="en-US" dirty="0" smtClean="0"/>
              <a:t>Identity management such as passports, licenses, credentials</a:t>
            </a:r>
          </a:p>
          <a:p>
            <a:pPr lvl="1"/>
            <a:r>
              <a:rPr lang="en-US" dirty="0" smtClean="0"/>
              <a:t>Transfer of anything of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492AF-BC2A-4188-B06F-754C36A745C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94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consensus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492AF-BC2A-4188-B06F-754C36A745C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4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Blockchain is the public ledger technology used to drive Bitcoin transactions</a:t>
            </a:r>
          </a:p>
          <a:p>
            <a:pPr lvl="1"/>
            <a:r>
              <a:rPr lang="en-US" dirty="0" smtClean="0"/>
              <a:t>Eliminates the need for intermediaries by enabling peer to peer transactions</a:t>
            </a:r>
          </a:p>
          <a:p>
            <a:pPr lvl="1"/>
            <a:r>
              <a:rPr lang="en-US" dirty="0" smtClean="0"/>
              <a:t>Is highly available by replicating transactions across many networked computers</a:t>
            </a:r>
          </a:p>
          <a:p>
            <a:pPr lvl="1"/>
            <a:r>
              <a:rPr lang="en-US" dirty="0" smtClean="0"/>
              <a:t>Tamper-proof through encryption and validation voting within the network</a:t>
            </a:r>
          </a:p>
          <a:p>
            <a:pPr lvl="1"/>
            <a:r>
              <a:rPr lang="en-US" dirty="0" smtClean="0"/>
              <a:t>Transparent access to all transactions</a:t>
            </a:r>
          </a:p>
          <a:p>
            <a:r>
              <a:rPr lang="en-US" dirty="0" smtClean="0"/>
              <a:t>Has potential to disrupt many areas:</a:t>
            </a:r>
          </a:p>
          <a:p>
            <a:pPr lvl="1"/>
            <a:r>
              <a:rPr lang="en-US" dirty="0" smtClean="0"/>
              <a:t>Financial transactions by replacing intermediaries</a:t>
            </a:r>
          </a:p>
          <a:p>
            <a:pPr lvl="1"/>
            <a:r>
              <a:rPr lang="en-US" dirty="0" smtClean="0"/>
              <a:t>Smart contracts that distribute money or other items of value based on events</a:t>
            </a:r>
          </a:p>
          <a:p>
            <a:pPr lvl="1"/>
            <a:r>
              <a:rPr lang="en-US" dirty="0" smtClean="0"/>
              <a:t>Identity management such as passports, licenses, credentials</a:t>
            </a:r>
          </a:p>
          <a:p>
            <a:pPr lvl="1"/>
            <a:r>
              <a:rPr lang="en-US" dirty="0" smtClean="0"/>
              <a:t>Transfer of anything of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492AF-BC2A-4188-B06F-754C36A745C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94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A secure, permissioned, single source of truth for all stakeholders to improve access to consistent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492AF-BC2A-4188-B06F-754C36A745C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94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Surrounding capabilities like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Cortana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Analytics (machine learning), Power BI, Azure Active Directory, O365 and CRMOL can be integrated into apps launching a new generation of decentralized cross platform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2AE29-21BF-D34A-B91A-C9E7957A95DB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552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Blockchain is the public ledger technology used to drive Bitcoin transactions</a:t>
            </a:r>
          </a:p>
          <a:p>
            <a:pPr lvl="1"/>
            <a:r>
              <a:rPr lang="en-US" dirty="0" smtClean="0"/>
              <a:t>Eliminates the need for intermediaries by enabling peer to peer transactions</a:t>
            </a:r>
          </a:p>
          <a:p>
            <a:pPr lvl="1"/>
            <a:r>
              <a:rPr lang="en-US" dirty="0" smtClean="0"/>
              <a:t>Is highly available by replicating transactions across many networked computers</a:t>
            </a:r>
          </a:p>
          <a:p>
            <a:pPr lvl="1"/>
            <a:r>
              <a:rPr lang="en-US" dirty="0" smtClean="0"/>
              <a:t>Tamper-proof through encryption and validation voting within the network</a:t>
            </a:r>
          </a:p>
          <a:p>
            <a:pPr lvl="1"/>
            <a:r>
              <a:rPr lang="en-US" dirty="0" smtClean="0"/>
              <a:t>Transparent access to all transactions</a:t>
            </a:r>
          </a:p>
          <a:p>
            <a:r>
              <a:rPr lang="en-US" dirty="0" smtClean="0"/>
              <a:t>Has potential to disrupt many areas:</a:t>
            </a:r>
          </a:p>
          <a:p>
            <a:pPr lvl="1"/>
            <a:r>
              <a:rPr lang="en-US" dirty="0" smtClean="0"/>
              <a:t>Financial transactions by replacing intermediaries</a:t>
            </a:r>
          </a:p>
          <a:p>
            <a:pPr lvl="1"/>
            <a:r>
              <a:rPr lang="en-US" dirty="0" smtClean="0"/>
              <a:t>Smart contracts that distribute money or other items of value based on events</a:t>
            </a:r>
          </a:p>
          <a:p>
            <a:pPr lvl="1"/>
            <a:r>
              <a:rPr lang="en-US" dirty="0" smtClean="0"/>
              <a:t>Identity management such as passports, licenses, credentials</a:t>
            </a:r>
          </a:p>
          <a:p>
            <a:pPr lvl="1"/>
            <a:r>
              <a:rPr lang="en-US" dirty="0" smtClean="0"/>
              <a:t>Transfer of anything of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492AF-BC2A-4188-B06F-754C36A745C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94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PTUM_®_RG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1" y="327918"/>
            <a:ext cx="1244599" cy="391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7512" y="4617797"/>
            <a:ext cx="7772400" cy="26154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209" y="4835417"/>
            <a:ext cx="7772400" cy="40957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4428" y="817417"/>
            <a:ext cx="8222372" cy="385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4428" y="4517350"/>
            <a:ext cx="8222372" cy="385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45474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0399" y="1811971"/>
            <a:ext cx="7772400" cy="91748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5179" y="2861648"/>
            <a:ext cx="7772400" cy="40957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OPTUM_®_RG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1" y="327918"/>
            <a:ext cx="1244599" cy="39115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64428" y="817417"/>
            <a:ext cx="8222372" cy="385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4428" y="4517350"/>
            <a:ext cx="8222372" cy="385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8447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4577924" y="845848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14157" y="860063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421879"/>
            <a:ext cx="8229600" cy="3262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0105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93379" y="-559676"/>
            <a:ext cx="914400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421879"/>
            <a:ext cx="8229600" cy="3262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6206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| orang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750399" y="1811971"/>
            <a:ext cx="7772400" cy="91748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45179" y="2861648"/>
            <a:ext cx="7772400" cy="40957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OPTUM_®_RG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1" y="327918"/>
            <a:ext cx="1244599" cy="39115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64428" y="817417"/>
            <a:ext cx="8222372" cy="385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4428" y="4517350"/>
            <a:ext cx="8222372" cy="385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2917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PTUM_®_RG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1" y="327918"/>
            <a:ext cx="1244599" cy="391159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464428" y="817417"/>
            <a:ext cx="8222372" cy="385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4428" y="4517350"/>
            <a:ext cx="8222372" cy="385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38885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243312" y="4916555"/>
            <a:ext cx="4900689" cy="226945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b="0" dirty="0" smtClean="0">
                <a:solidFill>
                  <a:schemeClr val="bg1">
                    <a:lumMod val="50000"/>
                  </a:scheme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 descr="OPTUM_®_RG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1" y="327918"/>
            <a:ext cx="1244599" cy="391159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64428" y="817417"/>
            <a:ext cx="8222372" cy="385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64428" y="4517350"/>
            <a:ext cx="8222372" cy="385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94121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144413"/>
            <a:ext cx="8229600" cy="28662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8229600" y="4881115"/>
            <a:ext cx="457200" cy="157163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EE22CD0-11F5-4647-B802-77FC0A9339C4}" type="slidenum">
              <a:rPr lang="en-US" sz="800" b="1" smtClean="0">
                <a:solidFill>
                  <a:schemeClr val="tx1"/>
                </a:solidFill>
              </a:rPr>
              <a:t>‹#›</a:t>
            </a:fld>
            <a:endParaRPr lang="en-US" sz="900" b="1" dirty="0">
              <a:solidFill>
                <a:schemeClr val="tx1"/>
              </a:solidFill>
            </a:endParaRPr>
          </a:p>
        </p:txBody>
      </p:sp>
      <p:pic>
        <p:nvPicPr>
          <p:cNvPr id="14" name="Picture 13" descr="OPTUM_®_RGB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9" y="4611658"/>
            <a:ext cx="1239931" cy="389692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421879"/>
            <a:ext cx="8229600" cy="3262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64428" y="817417"/>
            <a:ext cx="8222372" cy="385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464428" y="4517350"/>
            <a:ext cx="8222372" cy="3850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1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3" r:id="rId2"/>
    <p:sldLayoutId id="2147483650" r:id="rId3"/>
    <p:sldLayoutId id="2147483661" r:id="rId4"/>
    <p:sldLayoutId id="2147483662" r:id="rId5"/>
    <p:sldLayoutId id="2147483657" r:id="rId6"/>
    <p:sldLayoutId id="2147483659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1450" indent="-171450" algn="l" defTabSz="914400" rtl="0" eaLnBrk="1" latinLnBrk="0" hangingPunct="1">
        <a:lnSpc>
          <a:spcPct val="95000"/>
        </a:lnSpc>
        <a:spcBef>
          <a:spcPts val="600"/>
        </a:spcBef>
        <a:spcAft>
          <a:spcPts val="300"/>
        </a:spcAft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00050" indent="-17145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71500" indent="-11430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57250" indent="-17145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28700" indent="-11430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itchFamily="34" charset="0"/>
        <a:buChar char="•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m/url?sa=i&amp;rct=j&amp;q=&amp;esrc=s&amp;source=images&amp;cd=&amp;cad=rja&amp;uact=8&amp;ved=0ahUKEwidkM7trNDPAhXo1IMKHbVvDtQQjRwIBw&amp;url=http://www.freeiconspng.com/free-images/xls-icon-3401&amp;bvm=bv.135258522,d.amc&amp;psig=AFQjCNFYAJpNdqTzqjvqznMkCaGGUA6Ofw&amp;ust=1476192710948155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hyperlink" Target="http://www.google.com/url?sa=i&amp;rct=j&amp;q=&amp;esrc=s&amp;source=images&amp;cd=&amp;cad=rja&amp;uact=8&amp;ved=0ahUKEwj2uMqyrdDPAhXo6YMKHeUqA-wQjRwIBw&amp;url=http://iconbug.com/detail/icon/1762/internet-explorer-modern/&amp;bvm=bv.135258522,d.amc&amp;psig=AFQjCNGG3ANUexq88uJURG3NIKlCBo9cRQ&amp;ust=1476192896784220" TargetMode="External"/><Relationship Id="rId2" Type="http://schemas.openxmlformats.org/officeDocument/2006/relationships/hyperlink" Target="http://www.google.com/url?sa=i&amp;rct=j&amp;q=&amp;esrc=s&amp;source=images&amp;cd=&amp;cad=rja&amp;uact=8&amp;ved=0ahUKEwi9_Ynbq9DPAhVI7IMKHa_9D1UQjRwIBw&amp;url=http://findicons.com/icon/172836/pdf&amp;psig=AFQjCNED7P9VHd66iRnRvzP_fTiCEKiabQ&amp;ust=1476192471801425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google.com/url?sa=i&amp;rct=j&amp;q=&amp;esrc=s&amp;source=images&amp;cd=&amp;cad=rja&amp;uact=8&amp;ved=0ahUKEwiayJOtrNDPAhVo2IMKHXUzB7oQjRwIBw&amp;url=http://www.freeiconspng.com/free-images/ppt-icon-486&amp;bvm=bv.135258522,d.amc&amp;psig=AFQjCNGWfnsAKd4medvv3jmzD5TO4ujJeQ&amp;ust=1476192658384107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hyperlink" Target="http://www.google.com/url?sa=i&amp;rct=j&amp;q=&amp;esrc=s&amp;source=images&amp;cd=&amp;cad=rja&amp;uact=8&amp;ved=0ahUKEwickNWGrdDPAhVLxoMKHWNsBHcQjRwIBw&amp;url=http://www.iconarchive.com/show/pry-system-icons-by-jonas-rask/Pictures-icon.html&amp;bvm=bv.135258522,d.amc&amp;psig=AFQjCNEH9BA8YosTXrhCJzz68t4rbarfCw&amp;ust=1476192843200110" TargetMode="External"/><Relationship Id="rId4" Type="http://schemas.openxmlformats.org/officeDocument/2006/relationships/hyperlink" Target="https://www.google.com/url?sa=i&amp;rct=j&amp;q=&amp;esrc=s&amp;source=images&amp;cd=&amp;ved=0ahUKEwju1YWKrNDPAhUL1oMKHfZlCT8QjRwIBw&amp;url=https://visual.email/&amp;bvm=bv.135258522,d.amc&amp;psig=AFQjCNEBt-L86CFpSS_jENyZt9Hml_scLQ&amp;ust=1476192569872499" TargetMode="Externa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artner.com/doc/3321717/insurance-cios-need-know-blockchain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Block Chain Basics</a:t>
            </a:r>
          </a:p>
          <a:p>
            <a:r>
              <a:rPr lang="en-US" dirty="0" smtClean="0"/>
              <a:t>How does it work?</a:t>
            </a:r>
          </a:p>
          <a:p>
            <a:r>
              <a:rPr lang="en-US" dirty="0" smtClean="0"/>
              <a:t>Market Trends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693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217406" y="1701592"/>
            <a:ext cx="1828803" cy="2167885"/>
            <a:chOff x="5032574" y="1701592"/>
            <a:chExt cx="1828803" cy="2167885"/>
          </a:xfrm>
        </p:grpSpPr>
        <p:grpSp>
          <p:nvGrpSpPr>
            <p:cNvPr id="5" name="Group"/>
            <p:cNvGrpSpPr/>
            <p:nvPr/>
          </p:nvGrpSpPr>
          <p:grpSpPr>
            <a:xfrm>
              <a:off x="5032574" y="1701592"/>
              <a:ext cx="1828803" cy="1828803"/>
              <a:chOff x="0" y="0"/>
              <a:chExt cx="655503" cy="655503"/>
            </a:xfrm>
          </p:grpSpPr>
          <p:sp>
            <p:nvSpPr>
              <p:cNvPr id="7" name="Shape"/>
              <p:cNvSpPr/>
              <p:nvPr/>
            </p:nvSpPr>
            <p:spPr>
              <a:xfrm>
                <a:off x="0" y="0"/>
                <a:ext cx="655503" cy="655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0"/>
                    </a:moveTo>
                    <a:cubicBezTo>
                      <a:pt x="21600" y="4818"/>
                      <a:pt x="16745" y="0"/>
                      <a:pt x="10782" y="0"/>
                    </a:cubicBezTo>
                    <a:cubicBezTo>
                      <a:pt x="4815" y="0"/>
                      <a:pt x="0" y="4818"/>
                      <a:pt x="0" y="10780"/>
                    </a:cubicBezTo>
                    <a:cubicBezTo>
                      <a:pt x="0" y="16746"/>
                      <a:pt x="4815" y="21600"/>
                      <a:pt x="10782" y="21600"/>
                    </a:cubicBezTo>
                    <a:cubicBezTo>
                      <a:pt x="16745" y="21600"/>
                      <a:pt x="21600" y="16746"/>
                      <a:pt x="21600" y="10780"/>
                    </a:cubicBezTo>
                  </a:path>
                </a:pathLst>
              </a:custGeom>
              <a:solidFill>
                <a:srgbClr val="8379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8" name="Shape"/>
              <p:cNvSpPr/>
              <p:nvPr/>
            </p:nvSpPr>
            <p:spPr>
              <a:xfrm>
                <a:off x="327024" y="0"/>
                <a:ext cx="328479" cy="655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0"/>
                    </a:moveTo>
                    <a:cubicBezTo>
                      <a:pt x="21600" y="4818"/>
                      <a:pt x="11906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1906" y="21600"/>
                      <a:pt x="21600" y="16746"/>
                      <a:pt x="21600" y="10780"/>
                    </a:cubicBezTo>
                  </a:path>
                </a:pathLst>
              </a:custGeom>
              <a:solidFill>
                <a:srgbClr val="7C72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9" name="Shape"/>
              <p:cNvSpPr/>
              <p:nvPr/>
            </p:nvSpPr>
            <p:spPr>
              <a:xfrm>
                <a:off x="0" y="0"/>
                <a:ext cx="655503" cy="655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0"/>
                    </a:moveTo>
                    <a:cubicBezTo>
                      <a:pt x="21600" y="4818"/>
                      <a:pt x="16745" y="0"/>
                      <a:pt x="10782" y="0"/>
                    </a:cubicBezTo>
                    <a:cubicBezTo>
                      <a:pt x="4815" y="0"/>
                      <a:pt x="0" y="4818"/>
                      <a:pt x="0" y="10780"/>
                    </a:cubicBezTo>
                    <a:cubicBezTo>
                      <a:pt x="0" y="16746"/>
                      <a:pt x="4815" y="21600"/>
                      <a:pt x="10782" y="21600"/>
                    </a:cubicBezTo>
                    <a:cubicBezTo>
                      <a:pt x="16745" y="21600"/>
                      <a:pt x="21600" y="16746"/>
                      <a:pt x="21600" y="10780"/>
                    </a:cubicBezTo>
                  </a:path>
                </a:pathLst>
              </a:custGeom>
              <a:solidFill>
                <a:srgbClr val="E8772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0" name="Shape"/>
              <p:cNvSpPr/>
              <p:nvPr/>
            </p:nvSpPr>
            <p:spPr>
              <a:xfrm>
                <a:off x="279400" y="409574"/>
                <a:ext cx="95116" cy="218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413"/>
                    </a:moveTo>
                    <a:lnTo>
                      <a:pt x="11135" y="21600"/>
                    </a:lnTo>
                    <a:lnTo>
                      <a:pt x="0" y="10413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10413"/>
                    </a:lnTo>
                  </a:path>
                </a:pathLst>
              </a:custGeom>
              <a:solidFill>
                <a:srgbClr val="D9A8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1" name="Shape"/>
              <p:cNvSpPr/>
              <p:nvPr/>
            </p:nvSpPr>
            <p:spPr>
              <a:xfrm>
                <a:off x="122238" y="473074"/>
                <a:ext cx="204653" cy="182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1" y="0"/>
                    </a:moveTo>
                    <a:cubicBezTo>
                      <a:pt x="16601" y="0"/>
                      <a:pt x="5808" y="1505"/>
                      <a:pt x="4388" y="3202"/>
                    </a:cubicBezTo>
                    <a:cubicBezTo>
                      <a:pt x="3167" y="4691"/>
                      <a:pt x="525" y="18478"/>
                      <a:pt x="0" y="21600"/>
                    </a:cubicBezTo>
                    <a:cubicBezTo>
                      <a:pt x="16814" y="21600"/>
                      <a:pt x="21600" y="21600"/>
                      <a:pt x="21600" y="21600"/>
                    </a:cubicBezTo>
                    <a:cubicBezTo>
                      <a:pt x="21600" y="14251"/>
                      <a:pt x="21600" y="14251"/>
                      <a:pt x="21600" y="14251"/>
                    </a:cubicBezTo>
                    <a:lnTo>
                      <a:pt x="16601" y="0"/>
                    </a:lnTo>
                  </a:path>
                </a:pathLst>
              </a:cu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2" name="Shape"/>
              <p:cNvSpPr/>
              <p:nvPr/>
            </p:nvSpPr>
            <p:spPr>
              <a:xfrm>
                <a:off x="327024" y="473074"/>
                <a:ext cx="206241" cy="182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64" y="0"/>
                    </a:moveTo>
                    <a:cubicBezTo>
                      <a:pt x="5064" y="0"/>
                      <a:pt x="15815" y="1505"/>
                      <a:pt x="17243" y="3202"/>
                    </a:cubicBezTo>
                    <a:cubicBezTo>
                      <a:pt x="18460" y="4691"/>
                      <a:pt x="21105" y="18478"/>
                      <a:pt x="21600" y="21600"/>
                    </a:cubicBezTo>
                    <a:cubicBezTo>
                      <a:pt x="4866" y="21600"/>
                      <a:pt x="0" y="21600"/>
                      <a:pt x="0" y="21600"/>
                    </a:cubicBezTo>
                    <a:cubicBezTo>
                      <a:pt x="0" y="14251"/>
                      <a:pt x="0" y="14251"/>
                      <a:pt x="0" y="14251"/>
                    </a:cubicBezTo>
                    <a:lnTo>
                      <a:pt x="5064" y="0"/>
                    </a:lnTo>
                  </a:path>
                </a:pathLst>
              </a:custGeom>
              <a:solidFill>
                <a:srgbClr val="E7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3" name="Shape"/>
              <p:cNvSpPr/>
              <p:nvPr/>
            </p:nvSpPr>
            <p:spPr>
              <a:xfrm>
                <a:off x="323213" y="109537"/>
                <a:ext cx="120517" cy="318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462" y="0"/>
                      <a:pt x="21600" y="1771"/>
                      <a:pt x="21600" y="10152"/>
                    </a:cubicBezTo>
                    <a:cubicBezTo>
                      <a:pt x="21600" y="14990"/>
                      <a:pt x="17454" y="18195"/>
                      <a:pt x="15549" y="19053"/>
                    </a:cubicBezTo>
                    <a:cubicBezTo>
                      <a:pt x="13838" y="19902"/>
                      <a:pt x="4508" y="21600"/>
                      <a:pt x="0" y="21600"/>
                    </a:cubicBezTo>
                    <a:cubicBezTo>
                      <a:pt x="0" y="13101"/>
                      <a:pt x="0" y="0"/>
                      <a:pt x="0" y="0"/>
                    </a:cubicBezTo>
                  </a:path>
                </a:pathLst>
              </a:custGeom>
              <a:solidFill>
                <a:srgbClr val="E9C0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4" name="Shape"/>
              <p:cNvSpPr/>
              <p:nvPr/>
            </p:nvSpPr>
            <p:spPr>
              <a:xfrm>
                <a:off x="420741" y="249274"/>
                <a:ext cx="50456" cy="72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42" h="20645" extrusionOk="0">
                    <a:moveTo>
                      <a:pt x="20135" y="11440"/>
                    </a:moveTo>
                    <a:cubicBezTo>
                      <a:pt x="20941" y="5644"/>
                      <a:pt x="17072" y="621"/>
                      <a:pt x="11645" y="41"/>
                    </a:cubicBezTo>
                    <a:cubicBezTo>
                      <a:pt x="6272" y="-461"/>
                      <a:pt x="1275" y="3712"/>
                      <a:pt x="93" y="9508"/>
                    </a:cubicBezTo>
                    <a:cubicBezTo>
                      <a:pt x="-659" y="15034"/>
                      <a:pt x="3210" y="20289"/>
                      <a:pt x="8583" y="20598"/>
                    </a:cubicBezTo>
                    <a:cubicBezTo>
                      <a:pt x="13956" y="21139"/>
                      <a:pt x="19383" y="17004"/>
                      <a:pt x="20135" y="11440"/>
                    </a:cubicBezTo>
                  </a:path>
                </a:pathLst>
              </a:custGeom>
              <a:solidFill>
                <a:srgbClr val="E9C0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5" name="Shape"/>
              <p:cNvSpPr/>
              <p:nvPr/>
            </p:nvSpPr>
            <p:spPr>
              <a:xfrm>
                <a:off x="206374" y="109537"/>
                <a:ext cx="120516" cy="318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3242" y="0"/>
                      <a:pt x="0" y="1771"/>
                      <a:pt x="0" y="10152"/>
                    </a:cubicBezTo>
                    <a:cubicBezTo>
                      <a:pt x="0" y="14990"/>
                      <a:pt x="4155" y="18195"/>
                      <a:pt x="6099" y="19053"/>
                    </a:cubicBezTo>
                    <a:cubicBezTo>
                      <a:pt x="7848" y="19902"/>
                      <a:pt x="17251" y="21600"/>
                      <a:pt x="21600" y="21600"/>
                    </a:cubicBezTo>
                    <a:cubicBezTo>
                      <a:pt x="21600" y="13101"/>
                      <a:pt x="21600" y="0"/>
                      <a:pt x="21600" y="0"/>
                    </a:cubicBezTo>
                  </a:path>
                </a:pathLst>
              </a:custGeom>
              <a:solidFill>
                <a:srgbClr val="F2D8B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6" name="Shape"/>
              <p:cNvSpPr/>
              <p:nvPr/>
            </p:nvSpPr>
            <p:spPr>
              <a:xfrm>
                <a:off x="184101" y="249274"/>
                <a:ext cx="50657" cy="72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22" h="20645" extrusionOk="0">
                    <a:moveTo>
                      <a:pt x="82" y="11440"/>
                    </a:moveTo>
                    <a:cubicBezTo>
                      <a:pt x="-618" y="5644"/>
                      <a:pt x="3206" y="621"/>
                      <a:pt x="8593" y="41"/>
                    </a:cubicBezTo>
                    <a:cubicBezTo>
                      <a:pt x="14033" y="-461"/>
                      <a:pt x="19043" y="3712"/>
                      <a:pt x="20228" y="9508"/>
                    </a:cubicBezTo>
                    <a:cubicBezTo>
                      <a:pt x="20982" y="15034"/>
                      <a:pt x="17104" y="20289"/>
                      <a:pt x="11717" y="20598"/>
                    </a:cubicBezTo>
                    <a:cubicBezTo>
                      <a:pt x="6277" y="21139"/>
                      <a:pt x="890" y="17004"/>
                      <a:pt x="82" y="11440"/>
                    </a:cubicBezTo>
                  </a:path>
                </a:pathLst>
              </a:custGeom>
              <a:solidFill>
                <a:srgbClr val="F2D8B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7" name="Shape"/>
              <p:cNvSpPr/>
              <p:nvPr/>
            </p:nvSpPr>
            <p:spPr>
              <a:xfrm>
                <a:off x="204787" y="71437"/>
                <a:ext cx="122104" cy="220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91" y="21600"/>
                    </a:moveTo>
                    <a:cubicBezTo>
                      <a:pt x="4766" y="21600"/>
                      <a:pt x="4766" y="21600"/>
                      <a:pt x="4766" y="21600"/>
                    </a:cubicBezTo>
                    <a:cubicBezTo>
                      <a:pt x="4766" y="21600"/>
                      <a:pt x="3912" y="18480"/>
                      <a:pt x="6473" y="17436"/>
                    </a:cubicBezTo>
                    <a:cubicBezTo>
                      <a:pt x="6473" y="15823"/>
                      <a:pt x="6473" y="15347"/>
                      <a:pt x="6473" y="15347"/>
                    </a:cubicBezTo>
                    <a:cubicBezTo>
                      <a:pt x="6473" y="15347"/>
                      <a:pt x="5619" y="15347"/>
                      <a:pt x="5619" y="12875"/>
                    </a:cubicBezTo>
                    <a:cubicBezTo>
                      <a:pt x="5619" y="10509"/>
                      <a:pt x="10717" y="8817"/>
                      <a:pt x="21600" y="8817"/>
                    </a:cubicBezTo>
                    <a:cubicBezTo>
                      <a:pt x="21600" y="5393"/>
                      <a:pt x="21600" y="0"/>
                      <a:pt x="21600" y="0"/>
                    </a:cubicBezTo>
                    <a:cubicBezTo>
                      <a:pt x="21600" y="0"/>
                      <a:pt x="0" y="264"/>
                      <a:pt x="0" y="8989"/>
                    </a:cubicBezTo>
                    <a:cubicBezTo>
                      <a:pt x="0" y="12704"/>
                      <a:pt x="0" y="17515"/>
                      <a:pt x="0" y="17515"/>
                    </a:cubicBezTo>
                    <a:cubicBezTo>
                      <a:pt x="0" y="17515"/>
                      <a:pt x="1541" y="17436"/>
                      <a:pt x="2727" y="17912"/>
                    </a:cubicBezTo>
                    <a:cubicBezTo>
                      <a:pt x="3912" y="18480"/>
                      <a:pt x="3391" y="21600"/>
                      <a:pt x="3391" y="21600"/>
                    </a:cubicBezTo>
                  </a:path>
                </a:pathLst>
              </a:custGeom>
              <a:solidFill>
                <a:srgbClr val="30353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8" name="Shape"/>
              <p:cNvSpPr/>
              <p:nvPr/>
            </p:nvSpPr>
            <p:spPr>
              <a:xfrm>
                <a:off x="323213" y="71223"/>
                <a:ext cx="123691" cy="2207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14" extrusionOk="0">
                    <a:moveTo>
                      <a:pt x="18212" y="21314"/>
                    </a:moveTo>
                    <a:cubicBezTo>
                      <a:pt x="16871" y="21314"/>
                      <a:pt x="16871" y="21314"/>
                      <a:pt x="16871" y="21314"/>
                    </a:cubicBezTo>
                    <a:cubicBezTo>
                      <a:pt x="16871" y="21314"/>
                      <a:pt x="17718" y="18236"/>
                      <a:pt x="15176" y="17205"/>
                    </a:cubicBezTo>
                    <a:cubicBezTo>
                      <a:pt x="15176" y="15614"/>
                      <a:pt x="15176" y="15144"/>
                      <a:pt x="15176" y="15144"/>
                    </a:cubicBezTo>
                    <a:cubicBezTo>
                      <a:pt x="15176" y="15144"/>
                      <a:pt x="16024" y="15144"/>
                      <a:pt x="16024" y="12705"/>
                    </a:cubicBezTo>
                    <a:cubicBezTo>
                      <a:pt x="16024" y="10371"/>
                      <a:pt x="10965" y="8701"/>
                      <a:pt x="0" y="8701"/>
                    </a:cubicBezTo>
                    <a:cubicBezTo>
                      <a:pt x="0" y="5323"/>
                      <a:pt x="0" y="1"/>
                      <a:pt x="0" y="1"/>
                    </a:cubicBezTo>
                    <a:cubicBezTo>
                      <a:pt x="0" y="1"/>
                      <a:pt x="21600" y="-286"/>
                      <a:pt x="21600" y="8414"/>
                    </a:cubicBezTo>
                    <a:cubicBezTo>
                      <a:pt x="21600" y="11975"/>
                      <a:pt x="21600" y="17284"/>
                      <a:pt x="21600" y="17284"/>
                    </a:cubicBezTo>
                    <a:cubicBezTo>
                      <a:pt x="21600" y="17284"/>
                      <a:pt x="20071" y="17205"/>
                      <a:pt x="18894" y="17675"/>
                    </a:cubicBezTo>
                    <a:cubicBezTo>
                      <a:pt x="17718" y="18236"/>
                      <a:pt x="18212" y="21314"/>
                      <a:pt x="18212" y="21314"/>
                    </a:cubicBezTo>
                  </a:path>
                </a:pathLst>
              </a:custGeom>
              <a:solidFill>
                <a:srgbClr val="30353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9" name="Triangle"/>
              <p:cNvSpPr/>
              <p:nvPr/>
            </p:nvSpPr>
            <p:spPr>
              <a:xfrm>
                <a:off x="282574" y="482599"/>
                <a:ext cx="44317" cy="110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6087" y="0"/>
                    </a:lnTo>
                    <a:lnTo>
                      <a:pt x="0" y="978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A1B3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0" name="Shape"/>
              <p:cNvSpPr/>
              <p:nvPr/>
            </p:nvSpPr>
            <p:spPr>
              <a:xfrm>
                <a:off x="257174" y="461962"/>
                <a:ext cx="37969" cy="71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86" y="0"/>
                    </a:moveTo>
                    <a:lnTo>
                      <a:pt x="21600" y="6802"/>
                    </a:lnTo>
                    <a:lnTo>
                      <a:pt x="14576" y="21600"/>
                    </a:lnTo>
                    <a:lnTo>
                      <a:pt x="0" y="10635"/>
                    </a:lnTo>
                    <a:lnTo>
                      <a:pt x="12386" y="0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1" name="Triangle"/>
              <p:cNvSpPr/>
              <p:nvPr/>
            </p:nvSpPr>
            <p:spPr>
              <a:xfrm>
                <a:off x="327024" y="481012"/>
                <a:ext cx="45903" cy="112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4271" y="0"/>
                    </a:lnTo>
                    <a:lnTo>
                      <a:pt x="21600" y="9879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A1B3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2" name="Shape"/>
              <p:cNvSpPr/>
              <p:nvPr/>
            </p:nvSpPr>
            <p:spPr>
              <a:xfrm>
                <a:off x="357187" y="461962"/>
                <a:ext cx="42730" cy="71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60" y="0"/>
                    </a:moveTo>
                    <a:lnTo>
                      <a:pt x="0" y="6183"/>
                    </a:lnTo>
                    <a:lnTo>
                      <a:pt x="7647" y="21600"/>
                    </a:lnTo>
                    <a:lnTo>
                      <a:pt x="21600" y="10635"/>
                    </a:lnTo>
                    <a:lnTo>
                      <a:pt x="9660" y="0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3" name="Shape"/>
              <p:cNvSpPr/>
              <p:nvPr/>
            </p:nvSpPr>
            <p:spPr>
              <a:xfrm>
                <a:off x="288924" y="358775"/>
                <a:ext cx="77655" cy="17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0" y="21600"/>
                    </a:moveTo>
                    <a:cubicBezTo>
                      <a:pt x="16804" y="21600"/>
                      <a:pt x="21600" y="11508"/>
                      <a:pt x="216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508"/>
                      <a:pt x="4796" y="21600"/>
                      <a:pt x="10670" y="2160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</p:grpSp>
        <p:sp>
          <p:nvSpPr>
            <p:cNvPr id="6" name="Rounded Rectangle 5"/>
            <p:cNvSpPr/>
            <p:nvPr/>
          </p:nvSpPr>
          <p:spPr>
            <a:xfrm>
              <a:off x="5202809" y="3497385"/>
              <a:ext cx="1488332" cy="372092"/>
            </a:xfrm>
            <a:prstGeom prst="roundRect">
              <a:avLst/>
            </a:prstGeom>
            <a:solidFill>
              <a:srgbClr val="5356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Bob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0" y="4161336"/>
            <a:ext cx="9144000" cy="404515"/>
          </a:xfrm>
          <a:prstGeom prst="rect">
            <a:avLst/>
          </a:prstGeom>
          <a:solidFill>
            <a:srgbClr val="E0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0" y="4161336"/>
            <a:ext cx="9144000" cy="404515"/>
          </a:xfrm>
          <a:prstGeom prst="rect">
            <a:avLst/>
          </a:prstGeom>
          <a:noFill/>
          <a:effectLst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2000" dirty="0" smtClean="0">
                <a:solidFill>
                  <a:srgbClr val="53565A"/>
                </a:solidFill>
                <a:latin typeface="Arial" pitchFamily="34" charset="0"/>
                <a:cs typeface="Arial" pitchFamily="34" charset="0"/>
              </a:rPr>
              <a:t>Alex owes Bob $100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182880"/>
            <a:ext cx="7723762" cy="729575"/>
          </a:xfrm>
          <a:prstGeom prst="rect">
            <a:avLst/>
          </a:prstGeom>
          <a:solidFill>
            <a:srgbClr val="E0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2078608" y="1706230"/>
            <a:ext cx="1828803" cy="2163247"/>
            <a:chOff x="2078608" y="1706230"/>
            <a:chExt cx="1828803" cy="2163247"/>
          </a:xfrm>
        </p:grpSpPr>
        <p:grpSp>
          <p:nvGrpSpPr>
            <p:cNvPr id="28" name="Group"/>
            <p:cNvGrpSpPr/>
            <p:nvPr/>
          </p:nvGrpSpPr>
          <p:grpSpPr>
            <a:xfrm>
              <a:off x="2078608" y="1706230"/>
              <a:ext cx="1828803" cy="1828803"/>
              <a:chOff x="0" y="0"/>
              <a:chExt cx="657090" cy="655504"/>
            </a:xfrm>
          </p:grpSpPr>
          <p:sp>
            <p:nvSpPr>
              <p:cNvPr id="30" name="Shape"/>
              <p:cNvSpPr/>
              <p:nvPr/>
            </p:nvSpPr>
            <p:spPr>
              <a:xfrm>
                <a:off x="0" y="0"/>
                <a:ext cx="657090" cy="655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7"/>
                    </a:moveTo>
                    <a:cubicBezTo>
                      <a:pt x="21600" y="4819"/>
                      <a:pt x="16757" y="0"/>
                      <a:pt x="10798" y="0"/>
                    </a:cubicBezTo>
                    <a:cubicBezTo>
                      <a:pt x="4843" y="0"/>
                      <a:pt x="0" y="4819"/>
                      <a:pt x="0" y="10787"/>
                    </a:cubicBezTo>
                    <a:cubicBezTo>
                      <a:pt x="0" y="16750"/>
                      <a:pt x="4843" y="21600"/>
                      <a:pt x="10798" y="21600"/>
                    </a:cubicBezTo>
                    <a:cubicBezTo>
                      <a:pt x="16757" y="21600"/>
                      <a:pt x="21600" y="16750"/>
                      <a:pt x="21600" y="10787"/>
                    </a:cubicBezTo>
                  </a:path>
                </a:pathLst>
              </a:custGeom>
              <a:solidFill>
                <a:srgbClr val="EAAA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1" name="Shape"/>
              <p:cNvSpPr/>
              <p:nvPr/>
            </p:nvSpPr>
            <p:spPr>
              <a:xfrm>
                <a:off x="328612" y="473075"/>
                <a:ext cx="206241" cy="1824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91" y="0"/>
                    </a:moveTo>
                    <a:cubicBezTo>
                      <a:pt x="6291" y="0"/>
                      <a:pt x="15818" y="1579"/>
                      <a:pt x="17246" y="3302"/>
                    </a:cubicBezTo>
                    <a:cubicBezTo>
                      <a:pt x="18448" y="4674"/>
                      <a:pt x="20992" y="18505"/>
                      <a:pt x="21600" y="21600"/>
                    </a:cubicBezTo>
                    <a:cubicBezTo>
                      <a:pt x="4863" y="21600"/>
                      <a:pt x="0" y="21600"/>
                      <a:pt x="0" y="21600"/>
                    </a:cubicBezTo>
                    <a:cubicBezTo>
                      <a:pt x="0" y="1930"/>
                      <a:pt x="0" y="1930"/>
                      <a:pt x="0" y="1930"/>
                    </a:cubicBezTo>
                    <a:lnTo>
                      <a:pt x="6291" y="0"/>
                    </a:lnTo>
                  </a:path>
                </a:pathLst>
              </a:custGeom>
              <a:solidFill>
                <a:srgbClr val="0054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2" name="Square"/>
              <p:cNvSpPr/>
              <p:nvPr/>
            </p:nvSpPr>
            <p:spPr>
              <a:xfrm>
                <a:off x="279399" y="412749"/>
                <a:ext cx="98289" cy="104642"/>
              </a:xfrm>
              <a:prstGeom prst="rect">
                <a:avLst/>
              </a:prstGeom>
              <a:solidFill>
                <a:srgbClr val="D9A8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3" name="Shape"/>
              <p:cNvSpPr/>
              <p:nvPr/>
            </p:nvSpPr>
            <p:spPr>
              <a:xfrm>
                <a:off x="328612" y="107949"/>
                <a:ext cx="120515" cy="320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358" y="0"/>
                      <a:pt x="21600" y="1830"/>
                      <a:pt x="21600" y="10186"/>
                    </a:cubicBezTo>
                    <a:cubicBezTo>
                      <a:pt x="21600" y="15010"/>
                      <a:pt x="17445" y="18205"/>
                      <a:pt x="15696" y="19051"/>
                    </a:cubicBezTo>
                    <a:cubicBezTo>
                      <a:pt x="13946" y="19843"/>
                      <a:pt x="4519" y="21600"/>
                      <a:pt x="0" y="21600"/>
                    </a:cubicBezTo>
                    <a:cubicBezTo>
                      <a:pt x="0" y="13126"/>
                      <a:pt x="0" y="0"/>
                      <a:pt x="0" y="0"/>
                    </a:cubicBezTo>
                  </a:path>
                </a:pathLst>
              </a:custGeom>
              <a:solidFill>
                <a:srgbClr val="E9C0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4" name="Shape"/>
              <p:cNvSpPr/>
              <p:nvPr/>
            </p:nvSpPr>
            <p:spPr>
              <a:xfrm>
                <a:off x="422359" y="249392"/>
                <a:ext cx="50512" cy="72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65" h="20644" extrusionOk="0">
                    <a:moveTo>
                      <a:pt x="20161" y="11389"/>
                    </a:moveTo>
                    <a:cubicBezTo>
                      <a:pt x="20929" y="5621"/>
                      <a:pt x="17366" y="589"/>
                      <a:pt x="11500" y="47"/>
                    </a:cubicBezTo>
                    <a:cubicBezTo>
                      <a:pt x="5963" y="-495"/>
                      <a:pt x="864" y="3686"/>
                      <a:pt x="97" y="9453"/>
                    </a:cubicBezTo>
                    <a:cubicBezTo>
                      <a:pt x="-671" y="15066"/>
                      <a:pt x="3221" y="20021"/>
                      <a:pt x="8758" y="20602"/>
                    </a:cubicBezTo>
                    <a:cubicBezTo>
                      <a:pt x="14241" y="21105"/>
                      <a:pt x="19339" y="17002"/>
                      <a:pt x="20161" y="11389"/>
                    </a:cubicBezTo>
                  </a:path>
                </a:pathLst>
              </a:custGeom>
              <a:solidFill>
                <a:srgbClr val="E9C0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5" name="Shape"/>
              <p:cNvSpPr/>
              <p:nvPr/>
            </p:nvSpPr>
            <p:spPr>
              <a:xfrm>
                <a:off x="211781" y="107949"/>
                <a:ext cx="120515" cy="320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3242" y="0"/>
                      <a:pt x="0" y="1830"/>
                      <a:pt x="0" y="10186"/>
                    </a:cubicBezTo>
                    <a:cubicBezTo>
                      <a:pt x="0" y="15010"/>
                      <a:pt x="4179" y="18205"/>
                      <a:pt x="5928" y="19051"/>
                    </a:cubicBezTo>
                    <a:cubicBezTo>
                      <a:pt x="7678" y="19843"/>
                      <a:pt x="17251" y="21600"/>
                      <a:pt x="21600" y="21600"/>
                    </a:cubicBezTo>
                    <a:cubicBezTo>
                      <a:pt x="21600" y="13126"/>
                      <a:pt x="21600" y="0"/>
                      <a:pt x="21600" y="0"/>
                    </a:cubicBezTo>
                  </a:path>
                </a:pathLst>
              </a:custGeom>
              <a:solidFill>
                <a:srgbClr val="F2D8B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6" name="Shape"/>
              <p:cNvSpPr/>
              <p:nvPr/>
            </p:nvSpPr>
            <p:spPr>
              <a:xfrm>
                <a:off x="184213" y="249392"/>
                <a:ext cx="50513" cy="72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65" h="20644" extrusionOk="0">
                    <a:moveTo>
                      <a:pt x="105" y="11389"/>
                    </a:moveTo>
                    <a:cubicBezTo>
                      <a:pt x="-663" y="5621"/>
                      <a:pt x="2846" y="589"/>
                      <a:pt x="8766" y="47"/>
                    </a:cubicBezTo>
                    <a:cubicBezTo>
                      <a:pt x="14249" y="-495"/>
                      <a:pt x="19347" y="3686"/>
                      <a:pt x="20169" y="9453"/>
                    </a:cubicBezTo>
                    <a:cubicBezTo>
                      <a:pt x="20937" y="15066"/>
                      <a:pt x="16990" y="20021"/>
                      <a:pt x="11508" y="20602"/>
                    </a:cubicBezTo>
                    <a:cubicBezTo>
                      <a:pt x="6025" y="21105"/>
                      <a:pt x="927" y="17002"/>
                      <a:pt x="105" y="11389"/>
                    </a:cubicBezTo>
                  </a:path>
                </a:pathLst>
              </a:custGeom>
              <a:solidFill>
                <a:srgbClr val="F2D8B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7" name="Shape"/>
              <p:cNvSpPr/>
              <p:nvPr/>
            </p:nvSpPr>
            <p:spPr>
              <a:xfrm>
                <a:off x="198114" y="127459"/>
                <a:ext cx="66863" cy="186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14" h="18832" extrusionOk="0">
                    <a:moveTo>
                      <a:pt x="19814" y="639"/>
                    </a:moveTo>
                    <a:cubicBezTo>
                      <a:pt x="19814" y="639"/>
                      <a:pt x="7729" y="5531"/>
                      <a:pt x="12346" y="10137"/>
                    </a:cubicBezTo>
                    <a:cubicBezTo>
                      <a:pt x="13230" y="15507"/>
                      <a:pt x="11744" y="17360"/>
                      <a:pt x="6565" y="18832"/>
                    </a:cubicBezTo>
                    <a:cubicBezTo>
                      <a:pt x="7729" y="13558"/>
                      <a:pt x="6284" y="11882"/>
                      <a:pt x="543" y="12468"/>
                    </a:cubicBezTo>
                    <a:cubicBezTo>
                      <a:pt x="-1786" y="8366"/>
                      <a:pt x="3152" y="-2768"/>
                      <a:pt x="19814" y="639"/>
                    </a:cubicBezTo>
                  </a:path>
                </a:pathLst>
              </a:custGeom>
              <a:solidFill>
                <a:srgbClr val="670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8" name="Shape"/>
              <p:cNvSpPr/>
              <p:nvPr/>
            </p:nvSpPr>
            <p:spPr>
              <a:xfrm>
                <a:off x="392111" y="127459"/>
                <a:ext cx="65442" cy="186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24" h="18832" extrusionOk="0">
                    <a:moveTo>
                      <a:pt x="0" y="639"/>
                    </a:moveTo>
                    <a:cubicBezTo>
                      <a:pt x="0" y="639"/>
                      <a:pt x="12107" y="5531"/>
                      <a:pt x="7482" y="10137"/>
                    </a:cubicBezTo>
                    <a:cubicBezTo>
                      <a:pt x="6637" y="15507"/>
                      <a:pt x="8045" y="17360"/>
                      <a:pt x="13234" y="18832"/>
                    </a:cubicBezTo>
                    <a:cubicBezTo>
                      <a:pt x="12107" y="13558"/>
                      <a:pt x="13515" y="11882"/>
                      <a:pt x="19307" y="12468"/>
                    </a:cubicBezTo>
                    <a:cubicBezTo>
                      <a:pt x="21600" y="8366"/>
                      <a:pt x="16451" y="-2768"/>
                      <a:pt x="0" y="639"/>
                    </a:cubicBezTo>
                  </a:path>
                </a:pathLst>
              </a:custGeom>
              <a:solidFill>
                <a:srgbClr val="670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9" name="Shape"/>
              <p:cNvSpPr/>
              <p:nvPr/>
            </p:nvSpPr>
            <p:spPr>
              <a:xfrm>
                <a:off x="122236" y="473075"/>
                <a:ext cx="206241" cy="1824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315" y="0"/>
                    </a:moveTo>
                    <a:cubicBezTo>
                      <a:pt x="15315" y="0"/>
                      <a:pt x="5761" y="1579"/>
                      <a:pt x="4345" y="3302"/>
                    </a:cubicBezTo>
                    <a:cubicBezTo>
                      <a:pt x="3128" y="4674"/>
                      <a:pt x="594" y="18505"/>
                      <a:pt x="0" y="21600"/>
                    </a:cubicBezTo>
                    <a:cubicBezTo>
                      <a:pt x="16830" y="21600"/>
                      <a:pt x="21600" y="21600"/>
                      <a:pt x="21600" y="21600"/>
                    </a:cubicBezTo>
                    <a:cubicBezTo>
                      <a:pt x="21600" y="1930"/>
                      <a:pt x="21600" y="1930"/>
                      <a:pt x="21600" y="1930"/>
                    </a:cubicBezTo>
                    <a:lnTo>
                      <a:pt x="15315" y="0"/>
                    </a:lnTo>
                  </a:path>
                </a:pathLst>
              </a:custGeom>
              <a:solidFill>
                <a:srgbClr val="0054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0" name="Shape"/>
              <p:cNvSpPr/>
              <p:nvPr/>
            </p:nvSpPr>
            <p:spPr>
              <a:xfrm>
                <a:off x="268286" y="469900"/>
                <a:ext cx="120518" cy="1856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0800" y="1467"/>
                    </a:lnTo>
                    <a:lnTo>
                      <a:pt x="0" y="0"/>
                    </a:lnTo>
                    <a:lnTo>
                      <a:pt x="10800" y="21600"/>
                    </a:lnTo>
                    <a:lnTo>
                      <a:pt x="21600" y="0"/>
                    </a:lnTo>
                  </a:path>
                </a:pathLst>
              </a:custGeom>
              <a:solidFill>
                <a:srgbClr val="B9C7C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1" name="Shape"/>
              <p:cNvSpPr/>
              <p:nvPr/>
            </p:nvSpPr>
            <p:spPr>
              <a:xfrm>
                <a:off x="314325" y="508000"/>
                <a:ext cx="30028" cy="147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005" y="0"/>
                    </a:moveTo>
                    <a:lnTo>
                      <a:pt x="0" y="18371"/>
                    </a:lnTo>
                    <a:lnTo>
                      <a:pt x="10411" y="21600"/>
                    </a:lnTo>
                    <a:lnTo>
                      <a:pt x="21600" y="18371"/>
                    </a:lnTo>
                    <a:lnTo>
                      <a:pt x="13914" y="0"/>
                    </a:lnTo>
                    <a:lnTo>
                      <a:pt x="7005" y="0"/>
                    </a:lnTo>
                  </a:path>
                </a:pathLst>
              </a:custGeom>
              <a:solidFill>
                <a:srgbClr val="E8772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2" name="Shape"/>
              <p:cNvSpPr/>
              <p:nvPr/>
            </p:nvSpPr>
            <p:spPr>
              <a:xfrm>
                <a:off x="236537" y="466725"/>
                <a:ext cx="91941" cy="188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387" y="9472"/>
                    </a:moveTo>
                    <a:cubicBezTo>
                      <a:pt x="0" y="1227"/>
                      <a:pt x="0" y="1227"/>
                      <a:pt x="0" y="1227"/>
                    </a:cubicBezTo>
                    <a:cubicBezTo>
                      <a:pt x="3204" y="668"/>
                      <a:pt x="6375" y="342"/>
                      <a:pt x="9991" y="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5265" y="10140"/>
                      <a:pt x="5265" y="10140"/>
                      <a:pt x="5265" y="10140"/>
                    </a:cubicBezTo>
                    <a:lnTo>
                      <a:pt x="11387" y="9472"/>
                    </a:lnTo>
                  </a:path>
                </a:pathLst>
              </a:custGeom>
              <a:solidFill>
                <a:srgbClr val="003F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3" name="Shape"/>
              <p:cNvSpPr/>
              <p:nvPr/>
            </p:nvSpPr>
            <p:spPr>
              <a:xfrm>
                <a:off x="328612" y="466725"/>
                <a:ext cx="91942" cy="188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230" y="9472"/>
                    </a:moveTo>
                    <a:cubicBezTo>
                      <a:pt x="21600" y="1227"/>
                      <a:pt x="21600" y="1227"/>
                      <a:pt x="21600" y="1227"/>
                    </a:cubicBezTo>
                    <a:cubicBezTo>
                      <a:pt x="18623" y="668"/>
                      <a:pt x="15234" y="342"/>
                      <a:pt x="11592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6374" y="10140"/>
                      <a:pt x="16374" y="10140"/>
                      <a:pt x="16374" y="10140"/>
                    </a:cubicBezTo>
                    <a:lnTo>
                      <a:pt x="10230" y="9472"/>
                    </a:lnTo>
                  </a:path>
                </a:pathLst>
              </a:custGeom>
              <a:solidFill>
                <a:srgbClr val="003F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4" name="Shape"/>
              <p:cNvSpPr/>
              <p:nvPr/>
            </p:nvSpPr>
            <p:spPr>
              <a:xfrm>
                <a:off x="312737" y="482600"/>
                <a:ext cx="33202" cy="34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413"/>
                    </a:moveTo>
                    <a:lnTo>
                      <a:pt x="10711" y="21600"/>
                    </a:lnTo>
                    <a:lnTo>
                      <a:pt x="0" y="10413"/>
                    </a:lnTo>
                    <a:lnTo>
                      <a:pt x="10711" y="0"/>
                    </a:lnTo>
                    <a:lnTo>
                      <a:pt x="21600" y="10413"/>
                    </a:lnTo>
                  </a:path>
                </a:pathLst>
              </a:custGeom>
              <a:solidFill>
                <a:srgbClr val="E8772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5" name="Shape"/>
              <p:cNvSpPr/>
              <p:nvPr/>
            </p:nvSpPr>
            <p:spPr>
              <a:xfrm>
                <a:off x="328612" y="457200"/>
                <a:ext cx="72892" cy="57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681"/>
                    </a:moveTo>
                    <a:lnTo>
                      <a:pt x="14228" y="0"/>
                    </a:lnTo>
                    <a:lnTo>
                      <a:pt x="21600" y="5621"/>
                    </a:lnTo>
                    <a:lnTo>
                      <a:pt x="6262" y="21600"/>
                    </a:lnTo>
                    <a:lnTo>
                      <a:pt x="0" y="9681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6" name="Shape"/>
              <p:cNvSpPr/>
              <p:nvPr/>
            </p:nvSpPr>
            <p:spPr>
              <a:xfrm>
                <a:off x="254000" y="457200"/>
                <a:ext cx="74476" cy="57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681"/>
                    </a:moveTo>
                    <a:lnTo>
                      <a:pt x="7411" y="0"/>
                    </a:lnTo>
                    <a:lnTo>
                      <a:pt x="0" y="5621"/>
                    </a:lnTo>
                    <a:lnTo>
                      <a:pt x="15061" y="21600"/>
                    </a:lnTo>
                    <a:lnTo>
                      <a:pt x="21600" y="9681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7" name="Shape"/>
              <p:cNvSpPr/>
              <p:nvPr/>
            </p:nvSpPr>
            <p:spPr>
              <a:xfrm>
                <a:off x="225539" y="69501"/>
                <a:ext cx="218826" cy="116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29" h="13088" extrusionOk="0">
                    <a:moveTo>
                      <a:pt x="21129" y="9770"/>
                    </a:moveTo>
                    <a:cubicBezTo>
                      <a:pt x="19252" y="947"/>
                      <a:pt x="7937" y="-6035"/>
                      <a:pt x="90" y="7929"/>
                    </a:cubicBezTo>
                    <a:cubicBezTo>
                      <a:pt x="-471" y="10652"/>
                      <a:pt x="1784" y="11960"/>
                      <a:pt x="1784" y="11960"/>
                    </a:cubicBezTo>
                    <a:cubicBezTo>
                      <a:pt x="1784" y="11960"/>
                      <a:pt x="3283" y="7929"/>
                      <a:pt x="9997" y="9770"/>
                    </a:cubicBezTo>
                    <a:cubicBezTo>
                      <a:pt x="13373" y="8902"/>
                      <a:pt x="16736" y="8248"/>
                      <a:pt x="18235" y="11838"/>
                    </a:cubicBezTo>
                    <a:cubicBezTo>
                      <a:pt x="19721" y="15565"/>
                      <a:pt x="21129" y="9770"/>
                      <a:pt x="21129" y="9770"/>
                    </a:cubicBezTo>
                  </a:path>
                </a:pathLst>
              </a:custGeom>
              <a:solidFill>
                <a:srgbClr val="670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8" name="Shape"/>
              <p:cNvSpPr/>
              <p:nvPr/>
            </p:nvSpPr>
            <p:spPr>
              <a:xfrm>
                <a:off x="211137" y="314325"/>
                <a:ext cx="234815" cy="123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146" y="10800"/>
                    </a:moveTo>
                    <a:cubicBezTo>
                      <a:pt x="14918" y="10800"/>
                      <a:pt x="13388" y="7435"/>
                      <a:pt x="10800" y="7435"/>
                    </a:cubicBezTo>
                    <a:cubicBezTo>
                      <a:pt x="8299" y="7435"/>
                      <a:pt x="6706" y="10800"/>
                      <a:pt x="4467" y="10800"/>
                    </a:cubicBezTo>
                    <a:cubicBezTo>
                      <a:pt x="2065" y="10800"/>
                      <a:pt x="460" y="2894"/>
                      <a:pt x="0" y="0"/>
                    </a:cubicBezTo>
                    <a:cubicBezTo>
                      <a:pt x="647" y="8094"/>
                      <a:pt x="2065" y="13341"/>
                      <a:pt x="2775" y="15012"/>
                    </a:cubicBezTo>
                    <a:cubicBezTo>
                      <a:pt x="3671" y="17035"/>
                      <a:pt x="8573" y="21600"/>
                      <a:pt x="10800" y="21600"/>
                    </a:cubicBezTo>
                    <a:cubicBezTo>
                      <a:pt x="13114" y="21600"/>
                      <a:pt x="17942" y="17035"/>
                      <a:pt x="18838" y="15012"/>
                    </a:cubicBezTo>
                    <a:cubicBezTo>
                      <a:pt x="19547" y="13341"/>
                      <a:pt x="20978" y="8094"/>
                      <a:pt x="21600" y="0"/>
                    </a:cubicBezTo>
                    <a:cubicBezTo>
                      <a:pt x="21165" y="2894"/>
                      <a:pt x="19634" y="10800"/>
                      <a:pt x="17146" y="10800"/>
                    </a:cubicBezTo>
                  </a:path>
                </a:pathLst>
              </a:custGeom>
              <a:solidFill>
                <a:srgbClr val="670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9" name="Shape"/>
              <p:cNvSpPr/>
              <p:nvPr/>
            </p:nvSpPr>
            <p:spPr>
              <a:xfrm>
                <a:off x="314325" y="386488"/>
                <a:ext cx="28444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50" y="21600"/>
                    </a:moveTo>
                    <a:cubicBezTo>
                      <a:pt x="16577" y="21600"/>
                      <a:pt x="21600" y="13263"/>
                      <a:pt x="216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263"/>
                      <a:pt x="5023" y="21600"/>
                      <a:pt x="10750" y="2160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</p:grpSp>
        <p:sp>
          <p:nvSpPr>
            <p:cNvPr id="29" name="Rounded Rectangle 28"/>
            <p:cNvSpPr/>
            <p:nvPr/>
          </p:nvSpPr>
          <p:spPr>
            <a:xfrm>
              <a:off x="2224488" y="3497385"/>
              <a:ext cx="1488332" cy="372092"/>
            </a:xfrm>
            <a:prstGeom prst="roundRect">
              <a:avLst/>
            </a:prstGeom>
            <a:solidFill>
              <a:srgbClr val="5356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Alex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11071" y="345409"/>
            <a:ext cx="6998128" cy="40451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n-US" sz="2800" dirty="0" smtClean="0">
                <a:solidFill>
                  <a:srgbClr val="53565A"/>
                </a:solidFill>
                <a:latin typeface="Arial" pitchFamily="34" charset="0"/>
                <a:cs typeface="Arial" pitchFamily="34" charset="0"/>
              </a:rPr>
              <a:t>Blockchain by Example: Transferring money</a:t>
            </a:r>
          </a:p>
        </p:txBody>
      </p:sp>
      <p:grpSp>
        <p:nvGrpSpPr>
          <p:cNvPr id="51" name="Group 50"/>
          <p:cNvGrpSpPr/>
          <p:nvPr/>
        </p:nvGrpSpPr>
        <p:grpSpPr>
          <a:xfrm rot="20887071">
            <a:off x="3211338" y="3117991"/>
            <a:ext cx="722793" cy="413187"/>
            <a:chOff x="2011052" y="4287800"/>
            <a:chExt cx="850392" cy="457200"/>
          </a:xfrm>
        </p:grpSpPr>
        <p:sp>
          <p:nvSpPr>
            <p:cNvPr id="52" name="Rounded Rectangle 51"/>
            <p:cNvSpPr/>
            <p:nvPr/>
          </p:nvSpPr>
          <p:spPr>
            <a:xfrm>
              <a:off x="2011052" y="4287800"/>
              <a:ext cx="850392" cy="457200"/>
            </a:xfrm>
            <a:prstGeom prst="roundRect">
              <a:avLst>
                <a:gd name="adj" fmla="val 7416"/>
              </a:avLst>
            </a:prstGeom>
            <a:solidFill>
              <a:srgbClr val="627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3" name="Shape"/>
            <p:cNvSpPr/>
            <p:nvPr/>
          </p:nvSpPr>
          <p:spPr>
            <a:xfrm>
              <a:off x="2042951" y="4310025"/>
              <a:ext cx="788700" cy="404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02" y="11838"/>
                  </a:moveTo>
                  <a:cubicBezTo>
                    <a:pt x="11425" y="11731"/>
                    <a:pt x="11338" y="11646"/>
                    <a:pt x="11242" y="11581"/>
                  </a:cubicBezTo>
                  <a:cubicBezTo>
                    <a:pt x="11144" y="11515"/>
                    <a:pt x="11102" y="11458"/>
                    <a:pt x="11001" y="11410"/>
                  </a:cubicBezTo>
                  <a:lnTo>
                    <a:pt x="11001" y="14261"/>
                  </a:lnTo>
                  <a:cubicBezTo>
                    <a:pt x="11238" y="14227"/>
                    <a:pt x="11377" y="14100"/>
                    <a:pt x="11528" y="13875"/>
                  </a:cubicBezTo>
                  <a:cubicBezTo>
                    <a:pt x="11680" y="13651"/>
                    <a:pt x="11756" y="13293"/>
                    <a:pt x="11756" y="12804"/>
                  </a:cubicBezTo>
                  <a:cubicBezTo>
                    <a:pt x="11756" y="12576"/>
                    <a:pt x="11733" y="12384"/>
                    <a:pt x="11686" y="12229"/>
                  </a:cubicBezTo>
                  <a:cubicBezTo>
                    <a:pt x="11640" y="12074"/>
                    <a:pt x="11579" y="11944"/>
                    <a:pt x="11502" y="11838"/>
                  </a:cubicBezTo>
                  <a:moveTo>
                    <a:pt x="17182" y="16200"/>
                  </a:moveTo>
                  <a:lnTo>
                    <a:pt x="16200" y="16200"/>
                  </a:lnTo>
                  <a:cubicBezTo>
                    <a:pt x="15929" y="16200"/>
                    <a:pt x="15709" y="16602"/>
                    <a:pt x="15709" y="17100"/>
                  </a:cubicBezTo>
                  <a:cubicBezTo>
                    <a:pt x="15709" y="17597"/>
                    <a:pt x="15929" y="18000"/>
                    <a:pt x="16200" y="18000"/>
                  </a:cubicBezTo>
                  <a:lnTo>
                    <a:pt x="17182" y="18000"/>
                  </a:lnTo>
                  <a:cubicBezTo>
                    <a:pt x="17453" y="18000"/>
                    <a:pt x="17673" y="17597"/>
                    <a:pt x="17673" y="17100"/>
                  </a:cubicBezTo>
                  <a:cubicBezTo>
                    <a:pt x="17673" y="16602"/>
                    <a:pt x="17453" y="16200"/>
                    <a:pt x="17182" y="16200"/>
                  </a:cubicBezTo>
                  <a:moveTo>
                    <a:pt x="9917" y="8509"/>
                  </a:moveTo>
                  <a:cubicBezTo>
                    <a:pt x="9917" y="8706"/>
                    <a:pt x="9938" y="8872"/>
                    <a:pt x="9982" y="9011"/>
                  </a:cubicBezTo>
                  <a:cubicBezTo>
                    <a:pt x="10026" y="9150"/>
                    <a:pt x="10082" y="9268"/>
                    <a:pt x="10150" y="9366"/>
                  </a:cubicBezTo>
                  <a:cubicBezTo>
                    <a:pt x="10219" y="9464"/>
                    <a:pt x="10298" y="9544"/>
                    <a:pt x="10388" y="9605"/>
                  </a:cubicBezTo>
                  <a:cubicBezTo>
                    <a:pt x="10478" y="9665"/>
                    <a:pt x="10513" y="9717"/>
                    <a:pt x="10605" y="9757"/>
                  </a:cubicBezTo>
                  <a:lnTo>
                    <a:pt x="10605" y="7311"/>
                  </a:lnTo>
                  <a:cubicBezTo>
                    <a:pt x="10368" y="7311"/>
                    <a:pt x="10241" y="7402"/>
                    <a:pt x="10111" y="7585"/>
                  </a:cubicBezTo>
                  <a:cubicBezTo>
                    <a:pt x="9981" y="7769"/>
                    <a:pt x="9917" y="8077"/>
                    <a:pt x="9917" y="8509"/>
                  </a:cubicBezTo>
                  <a:moveTo>
                    <a:pt x="20127" y="3600"/>
                  </a:moveTo>
                  <a:cubicBezTo>
                    <a:pt x="19856" y="3600"/>
                    <a:pt x="19636" y="3197"/>
                    <a:pt x="19636" y="2700"/>
                  </a:cubicBezTo>
                  <a:cubicBezTo>
                    <a:pt x="19636" y="2203"/>
                    <a:pt x="19856" y="1800"/>
                    <a:pt x="20127" y="1800"/>
                  </a:cubicBezTo>
                  <a:cubicBezTo>
                    <a:pt x="20399" y="1800"/>
                    <a:pt x="20618" y="2203"/>
                    <a:pt x="20618" y="2700"/>
                  </a:cubicBezTo>
                  <a:cubicBezTo>
                    <a:pt x="20618" y="3197"/>
                    <a:pt x="20399" y="3600"/>
                    <a:pt x="20127" y="3600"/>
                  </a:cubicBezTo>
                  <a:moveTo>
                    <a:pt x="20618" y="16365"/>
                  </a:moveTo>
                  <a:cubicBezTo>
                    <a:pt x="20464" y="16265"/>
                    <a:pt x="20300" y="16200"/>
                    <a:pt x="20127" y="16200"/>
                  </a:cubicBezTo>
                  <a:cubicBezTo>
                    <a:pt x="19314" y="16200"/>
                    <a:pt x="18655" y="17408"/>
                    <a:pt x="18655" y="18900"/>
                  </a:cubicBezTo>
                  <a:cubicBezTo>
                    <a:pt x="18655" y="19217"/>
                    <a:pt x="18690" y="19517"/>
                    <a:pt x="18745" y="19800"/>
                  </a:cubicBezTo>
                  <a:lnTo>
                    <a:pt x="2855" y="19800"/>
                  </a:lnTo>
                  <a:cubicBezTo>
                    <a:pt x="2910" y="19517"/>
                    <a:pt x="2945" y="19217"/>
                    <a:pt x="2945" y="18900"/>
                  </a:cubicBezTo>
                  <a:cubicBezTo>
                    <a:pt x="2945" y="17408"/>
                    <a:pt x="2286" y="16200"/>
                    <a:pt x="1473" y="16200"/>
                  </a:cubicBezTo>
                  <a:cubicBezTo>
                    <a:pt x="1300" y="16200"/>
                    <a:pt x="1136" y="16265"/>
                    <a:pt x="982" y="16365"/>
                  </a:cubicBezTo>
                  <a:lnTo>
                    <a:pt x="982" y="5234"/>
                  </a:lnTo>
                  <a:cubicBezTo>
                    <a:pt x="1136" y="5335"/>
                    <a:pt x="1300" y="5400"/>
                    <a:pt x="1473" y="5400"/>
                  </a:cubicBezTo>
                  <a:cubicBezTo>
                    <a:pt x="2286" y="5400"/>
                    <a:pt x="2945" y="4191"/>
                    <a:pt x="2945" y="2700"/>
                  </a:cubicBezTo>
                  <a:cubicBezTo>
                    <a:pt x="2945" y="2382"/>
                    <a:pt x="2910" y="2083"/>
                    <a:pt x="2855" y="1800"/>
                  </a:cubicBezTo>
                  <a:lnTo>
                    <a:pt x="18745" y="1800"/>
                  </a:lnTo>
                  <a:cubicBezTo>
                    <a:pt x="18690" y="2083"/>
                    <a:pt x="18655" y="2382"/>
                    <a:pt x="18655" y="2700"/>
                  </a:cubicBezTo>
                  <a:cubicBezTo>
                    <a:pt x="18655" y="4191"/>
                    <a:pt x="19314" y="5400"/>
                    <a:pt x="20127" y="5400"/>
                  </a:cubicBezTo>
                  <a:cubicBezTo>
                    <a:pt x="20300" y="5400"/>
                    <a:pt x="20464" y="5335"/>
                    <a:pt x="20618" y="5234"/>
                  </a:cubicBezTo>
                  <a:cubicBezTo>
                    <a:pt x="20618" y="5234"/>
                    <a:pt x="20618" y="16365"/>
                    <a:pt x="20618" y="16365"/>
                  </a:cubicBezTo>
                  <a:close/>
                  <a:moveTo>
                    <a:pt x="20127" y="19800"/>
                  </a:moveTo>
                  <a:cubicBezTo>
                    <a:pt x="19856" y="19800"/>
                    <a:pt x="19636" y="19397"/>
                    <a:pt x="19636" y="18900"/>
                  </a:cubicBezTo>
                  <a:cubicBezTo>
                    <a:pt x="19636" y="18403"/>
                    <a:pt x="19856" y="18000"/>
                    <a:pt x="20127" y="18000"/>
                  </a:cubicBezTo>
                  <a:cubicBezTo>
                    <a:pt x="20399" y="18000"/>
                    <a:pt x="20618" y="18403"/>
                    <a:pt x="20618" y="18900"/>
                  </a:cubicBezTo>
                  <a:cubicBezTo>
                    <a:pt x="20618" y="19397"/>
                    <a:pt x="20399" y="19800"/>
                    <a:pt x="20127" y="19800"/>
                  </a:cubicBezTo>
                  <a:moveTo>
                    <a:pt x="1473" y="19800"/>
                  </a:moveTo>
                  <a:cubicBezTo>
                    <a:pt x="1201" y="19800"/>
                    <a:pt x="982" y="19397"/>
                    <a:pt x="982" y="18900"/>
                  </a:cubicBezTo>
                  <a:cubicBezTo>
                    <a:pt x="982" y="18403"/>
                    <a:pt x="1201" y="18000"/>
                    <a:pt x="1473" y="18000"/>
                  </a:cubicBezTo>
                  <a:cubicBezTo>
                    <a:pt x="1744" y="18000"/>
                    <a:pt x="1964" y="18403"/>
                    <a:pt x="1964" y="18900"/>
                  </a:cubicBezTo>
                  <a:cubicBezTo>
                    <a:pt x="1964" y="19397"/>
                    <a:pt x="1744" y="19800"/>
                    <a:pt x="1473" y="19800"/>
                  </a:cubicBezTo>
                  <a:moveTo>
                    <a:pt x="1473" y="1800"/>
                  </a:moveTo>
                  <a:cubicBezTo>
                    <a:pt x="1744" y="1800"/>
                    <a:pt x="1964" y="2203"/>
                    <a:pt x="1964" y="2700"/>
                  </a:cubicBezTo>
                  <a:cubicBezTo>
                    <a:pt x="1964" y="3197"/>
                    <a:pt x="1744" y="3600"/>
                    <a:pt x="1473" y="3600"/>
                  </a:cubicBezTo>
                  <a:cubicBezTo>
                    <a:pt x="1201" y="3600"/>
                    <a:pt x="982" y="3197"/>
                    <a:pt x="982" y="2700"/>
                  </a:cubicBezTo>
                  <a:cubicBezTo>
                    <a:pt x="982" y="2203"/>
                    <a:pt x="1201" y="1800"/>
                    <a:pt x="1473" y="1800"/>
                  </a:cubicBezTo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806"/>
                    <a:pt x="0" y="1800"/>
                  </a:cubicBezTo>
                  <a:lnTo>
                    <a:pt x="0" y="19800"/>
                  </a:lnTo>
                  <a:cubicBezTo>
                    <a:pt x="0" y="20794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0794"/>
                    <a:pt x="21600" y="19800"/>
                  </a:cubicBezTo>
                  <a:lnTo>
                    <a:pt x="21600" y="1800"/>
                  </a:lnTo>
                  <a:cubicBezTo>
                    <a:pt x="21600" y="806"/>
                    <a:pt x="21160" y="0"/>
                    <a:pt x="20618" y="0"/>
                  </a:cubicBezTo>
                  <a:moveTo>
                    <a:pt x="12385" y="13801"/>
                  </a:moveTo>
                  <a:cubicBezTo>
                    <a:pt x="12304" y="14141"/>
                    <a:pt x="12193" y="14422"/>
                    <a:pt x="12052" y="14646"/>
                  </a:cubicBezTo>
                  <a:cubicBezTo>
                    <a:pt x="11912" y="14871"/>
                    <a:pt x="11747" y="15042"/>
                    <a:pt x="11558" y="15160"/>
                  </a:cubicBezTo>
                  <a:cubicBezTo>
                    <a:pt x="11369" y="15278"/>
                    <a:pt x="11221" y="15345"/>
                    <a:pt x="11001" y="15362"/>
                  </a:cubicBezTo>
                  <a:lnTo>
                    <a:pt x="11001" y="16198"/>
                  </a:lnTo>
                  <a:lnTo>
                    <a:pt x="10605" y="16198"/>
                  </a:lnTo>
                  <a:lnTo>
                    <a:pt x="10605" y="15362"/>
                  </a:lnTo>
                  <a:cubicBezTo>
                    <a:pt x="10368" y="15353"/>
                    <a:pt x="10206" y="15284"/>
                    <a:pt x="10009" y="15154"/>
                  </a:cubicBezTo>
                  <a:cubicBezTo>
                    <a:pt x="9811" y="15023"/>
                    <a:pt x="9642" y="14837"/>
                    <a:pt x="9501" y="14596"/>
                  </a:cubicBezTo>
                  <a:cubicBezTo>
                    <a:pt x="9361" y="14356"/>
                    <a:pt x="9252" y="14061"/>
                    <a:pt x="9175" y="13710"/>
                  </a:cubicBezTo>
                  <a:cubicBezTo>
                    <a:pt x="9098" y="13359"/>
                    <a:pt x="9062" y="12956"/>
                    <a:pt x="9066" y="12498"/>
                  </a:cubicBezTo>
                  <a:lnTo>
                    <a:pt x="9818" y="12498"/>
                  </a:lnTo>
                  <a:cubicBezTo>
                    <a:pt x="9813" y="13036"/>
                    <a:pt x="9877" y="13461"/>
                    <a:pt x="10009" y="13770"/>
                  </a:cubicBezTo>
                  <a:cubicBezTo>
                    <a:pt x="10140" y="14081"/>
                    <a:pt x="10302" y="14244"/>
                    <a:pt x="10605" y="14261"/>
                  </a:cubicBezTo>
                  <a:lnTo>
                    <a:pt x="10605" y="11299"/>
                  </a:lnTo>
                  <a:cubicBezTo>
                    <a:pt x="10425" y="11209"/>
                    <a:pt x="10302" y="11101"/>
                    <a:pt x="10124" y="10974"/>
                  </a:cubicBezTo>
                  <a:cubicBezTo>
                    <a:pt x="9946" y="10849"/>
                    <a:pt x="9786" y="10686"/>
                    <a:pt x="9643" y="10485"/>
                  </a:cubicBezTo>
                  <a:cubicBezTo>
                    <a:pt x="9500" y="10285"/>
                    <a:pt x="9385" y="10035"/>
                    <a:pt x="9297" y="9733"/>
                  </a:cubicBezTo>
                  <a:cubicBezTo>
                    <a:pt x="9209" y="9431"/>
                    <a:pt x="9165" y="9056"/>
                    <a:pt x="9165" y="8607"/>
                  </a:cubicBezTo>
                  <a:cubicBezTo>
                    <a:pt x="9165" y="8216"/>
                    <a:pt x="9206" y="7871"/>
                    <a:pt x="9287" y="7574"/>
                  </a:cubicBezTo>
                  <a:cubicBezTo>
                    <a:pt x="9369" y="7276"/>
                    <a:pt x="9478" y="7026"/>
                    <a:pt x="9617" y="6827"/>
                  </a:cubicBezTo>
                  <a:cubicBezTo>
                    <a:pt x="9755" y="6627"/>
                    <a:pt x="9914" y="6474"/>
                    <a:pt x="10094" y="6368"/>
                  </a:cubicBezTo>
                  <a:cubicBezTo>
                    <a:pt x="10275" y="6262"/>
                    <a:pt x="10408" y="6209"/>
                    <a:pt x="10605" y="6209"/>
                  </a:cubicBezTo>
                  <a:lnTo>
                    <a:pt x="10605" y="5406"/>
                  </a:lnTo>
                  <a:lnTo>
                    <a:pt x="11001" y="5406"/>
                  </a:lnTo>
                  <a:lnTo>
                    <a:pt x="11001" y="6209"/>
                  </a:lnTo>
                  <a:cubicBezTo>
                    <a:pt x="11199" y="6209"/>
                    <a:pt x="11329" y="6257"/>
                    <a:pt x="11505" y="6356"/>
                  </a:cubicBezTo>
                  <a:cubicBezTo>
                    <a:pt x="11681" y="6454"/>
                    <a:pt x="11834" y="6601"/>
                    <a:pt x="11963" y="6796"/>
                  </a:cubicBezTo>
                  <a:cubicBezTo>
                    <a:pt x="12093" y="6992"/>
                    <a:pt x="12196" y="7241"/>
                    <a:pt x="12273" y="7543"/>
                  </a:cubicBezTo>
                  <a:cubicBezTo>
                    <a:pt x="12350" y="7845"/>
                    <a:pt x="12389" y="8195"/>
                    <a:pt x="12389" y="8594"/>
                  </a:cubicBezTo>
                  <a:lnTo>
                    <a:pt x="11637" y="8594"/>
                  </a:lnTo>
                  <a:cubicBezTo>
                    <a:pt x="11628" y="8179"/>
                    <a:pt x="11570" y="7860"/>
                    <a:pt x="11463" y="7641"/>
                  </a:cubicBezTo>
                  <a:cubicBezTo>
                    <a:pt x="11355" y="7420"/>
                    <a:pt x="11238" y="7311"/>
                    <a:pt x="11001" y="7311"/>
                  </a:cubicBezTo>
                  <a:lnTo>
                    <a:pt x="11001" y="9892"/>
                  </a:lnTo>
                  <a:cubicBezTo>
                    <a:pt x="11199" y="9990"/>
                    <a:pt x="11336" y="10104"/>
                    <a:pt x="11525" y="10235"/>
                  </a:cubicBezTo>
                  <a:cubicBezTo>
                    <a:pt x="11714" y="10365"/>
                    <a:pt x="11881" y="10532"/>
                    <a:pt x="12026" y="10736"/>
                  </a:cubicBezTo>
                  <a:cubicBezTo>
                    <a:pt x="12171" y="10940"/>
                    <a:pt x="12287" y="11193"/>
                    <a:pt x="12375" y="11495"/>
                  </a:cubicBezTo>
                  <a:cubicBezTo>
                    <a:pt x="12463" y="11797"/>
                    <a:pt x="12507" y="12168"/>
                    <a:pt x="12507" y="12608"/>
                  </a:cubicBezTo>
                  <a:cubicBezTo>
                    <a:pt x="12507" y="13065"/>
                    <a:pt x="12466" y="13463"/>
                    <a:pt x="12385" y="13801"/>
                  </a:cubicBezTo>
                  <a:moveTo>
                    <a:pt x="10800" y="3600"/>
                  </a:moveTo>
                  <a:cubicBezTo>
                    <a:pt x="8631" y="3600"/>
                    <a:pt x="6873" y="6824"/>
                    <a:pt x="6873" y="10800"/>
                  </a:cubicBezTo>
                  <a:cubicBezTo>
                    <a:pt x="6873" y="14776"/>
                    <a:pt x="8631" y="18000"/>
                    <a:pt x="10800" y="18000"/>
                  </a:cubicBezTo>
                  <a:cubicBezTo>
                    <a:pt x="12969" y="18000"/>
                    <a:pt x="14727" y="14776"/>
                    <a:pt x="14727" y="10800"/>
                  </a:cubicBezTo>
                  <a:cubicBezTo>
                    <a:pt x="14727" y="6824"/>
                    <a:pt x="12969" y="3600"/>
                    <a:pt x="10800" y="3600"/>
                  </a:cubicBezTo>
                  <a:moveTo>
                    <a:pt x="5400" y="3600"/>
                  </a:moveTo>
                  <a:lnTo>
                    <a:pt x="4418" y="3600"/>
                  </a:lnTo>
                  <a:cubicBezTo>
                    <a:pt x="4147" y="3600"/>
                    <a:pt x="3927" y="4002"/>
                    <a:pt x="3927" y="4500"/>
                  </a:cubicBezTo>
                  <a:cubicBezTo>
                    <a:pt x="3927" y="4997"/>
                    <a:pt x="4147" y="5400"/>
                    <a:pt x="4418" y="5400"/>
                  </a:cubicBezTo>
                  <a:lnTo>
                    <a:pt x="5400" y="5400"/>
                  </a:lnTo>
                  <a:cubicBezTo>
                    <a:pt x="5671" y="5400"/>
                    <a:pt x="5891" y="4997"/>
                    <a:pt x="5891" y="4500"/>
                  </a:cubicBezTo>
                  <a:cubicBezTo>
                    <a:pt x="5891" y="4002"/>
                    <a:pt x="5671" y="3600"/>
                    <a:pt x="5400" y="36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95176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26 -0.00124 L 0.18785 -0.04133 C 0.17327 -0.05028 0.15191 -0.05522 0.12935 -0.05522 C 0.10382 -0.05522 0.08334 -0.05028 0.06893 -0.04133 L 5E-6 -0.00124 " pathEditMode="relative" rAng="10800000" ptsTypes="FffFF">
                                      <p:cBhvr>
                                        <p:cTn id="32" dur="20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-26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 animBg="1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732817" y="4161336"/>
            <a:ext cx="10791217" cy="404515"/>
            <a:chOff x="-732817" y="4287800"/>
            <a:chExt cx="10791217" cy="404515"/>
          </a:xfrm>
          <a:solidFill>
            <a:srgbClr val="E0E1E1"/>
          </a:solidFill>
        </p:grpSpPr>
        <p:sp>
          <p:nvSpPr>
            <p:cNvPr id="102" name="Rectangle 101"/>
            <p:cNvSpPr/>
            <p:nvPr/>
          </p:nvSpPr>
          <p:spPr>
            <a:xfrm>
              <a:off x="-732817" y="4287800"/>
              <a:ext cx="10791217" cy="404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>
                <a:solidFill>
                  <a:srgbClr val="53565A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0" y="4287800"/>
              <a:ext cx="9144000" cy="404515"/>
            </a:xfrm>
            <a:prstGeom prst="rect">
              <a:avLst/>
            </a:prstGeom>
            <a:grpFill/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2000" dirty="0" smtClean="0">
                  <a:solidFill>
                    <a:srgbClr val="53565A"/>
                  </a:solidFill>
                  <a:latin typeface="Arial" pitchFamily="34" charset="0"/>
                  <a:cs typeface="Arial" pitchFamily="34" charset="0"/>
                </a:rPr>
                <a:t>3 days to settle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-885217" y="185554"/>
            <a:ext cx="8608979" cy="729575"/>
          </a:xfrm>
          <a:prstGeom prst="rect">
            <a:avLst/>
          </a:prstGeom>
          <a:solidFill>
            <a:srgbClr val="E0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/>
          </a:p>
        </p:txBody>
      </p:sp>
      <p:grpSp>
        <p:nvGrpSpPr>
          <p:cNvPr id="3" name="Group 2"/>
          <p:cNvGrpSpPr/>
          <p:nvPr/>
        </p:nvGrpSpPr>
        <p:grpSpPr>
          <a:xfrm>
            <a:off x="2078608" y="1706230"/>
            <a:ext cx="1828803" cy="2163247"/>
            <a:chOff x="2078608" y="1706230"/>
            <a:chExt cx="1828803" cy="2163247"/>
          </a:xfrm>
        </p:grpSpPr>
        <p:grpSp>
          <p:nvGrpSpPr>
            <p:cNvPr id="37" name="Group"/>
            <p:cNvGrpSpPr/>
            <p:nvPr/>
          </p:nvGrpSpPr>
          <p:grpSpPr>
            <a:xfrm>
              <a:off x="2078608" y="1706230"/>
              <a:ext cx="1828803" cy="1828803"/>
              <a:chOff x="0" y="0"/>
              <a:chExt cx="657090" cy="655504"/>
            </a:xfrm>
          </p:grpSpPr>
          <p:sp>
            <p:nvSpPr>
              <p:cNvPr id="38" name="Shape"/>
              <p:cNvSpPr/>
              <p:nvPr/>
            </p:nvSpPr>
            <p:spPr>
              <a:xfrm>
                <a:off x="0" y="0"/>
                <a:ext cx="657090" cy="655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7"/>
                    </a:moveTo>
                    <a:cubicBezTo>
                      <a:pt x="21600" y="4819"/>
                      <a:pt x="16757" y="0"/>
                      <a:pt x="10798" y="0"/>
                    </a:cubicBezTo>
                    <a:cubicBezTo>
                      <a:pt x="4843" y="0"/>
                      <a:pt x="0" y="4819"/>
                      <a:pt x="0" y="10787"/>
                    </a:cubicBezTo>
                    <a:cubicBezTo>
                      <a:pt x="0" y="16750"/>
                      <a:pt x="4843" y="21600"/>
                      <a:pt x="10798" y="21600"/>
                    </a:cubicBezTo>
                    <a:cubicBezTo>
                      <a:pt x="16757" y="21600"/>
                      <a:pt x="21600" y="16750"/>
                      <a:pt x="21600" y="10787"/>
                    </a:cubicBezTo>
                  </a:path>
                </a:pathLst>
              </a:custGeom>
              <a:solidFill>
                <a:srgbClr val="EAAA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0" name="Shape"/>
              <p:cNvSpPr/>
              <p:nvPr/>
            </p:nvSpPr>
            <p:spPr>
              <a:xfrm>
                <a:off x="328612" y="473075"/>
                <a:ext cx="206241" cy="1824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91" y="0"/>
                    </a:moveTo>
                    <a:cubicBezTo>
                      <a:pt x="6291" y="0"/>
                      <a:pt x="15818" y="1579"/>
                      <a:pt x="17246" y="3302"/>
                    </a:cubicBezTo>
                    <a:cubicBezTo>
                      <a:pt x="18448" y="4674"/>
                      <a:pt x="20992" y="18505"/>
                      <a:pt x="21600" y="21600"/>
                    </a:cubicBezTo>
                    <a:cubicBezTo>
                      <a:pt x="4863" y="21600"/>
                      <a:pt x="0" y="21600"/>
                      <a:pt x="0" y="21600"/>
                    </a:cubicBezTo>
                    <a:cubicBezTo>
                      <a:pt x="0" y="1930"/>
                      <a:pt x="0" y="1930"/>
                      <a:pt x="0" y="1930"/>
                    </a:cubicBezTo>
                    <a:lnTo>
                      <a:pt x="6291" y="0"/>
                    </a:lnTo>
                  </a:path>
                </a:pathLst>
              </a:custGeom>
              <a:solidFill>
                <a:srgbClr val="0054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1" name="Square"/>
              <p:cNvSpPr/>
              <p:nvPr/>
            </p:nvSpPr>
            <p:spPr>
              <a:xfrm>
                <a:off x="279399" y="412749"/>
                <a:ext cx="98289" cy="104642"/>
              </a:xfrm>
              <a:prstGeom prst="rect">
                <a:avLst/>
              </a:prstGeom>
              <a:solidFill>
                <a:srgbClr val="D9A8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2" name="Shape"/>
              <p:cNvSpPr/>
              <p:nvPr/>
            </p:nvSpPr>
            <p:spPr>
              <a:xfrm>
                <a:off x="328612" y="107949"/>
                <a:ext cx="120515" cy="320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358" y="0"/>
                      <a:pt x="21600" y="1830"/>
                      <a:pt x="21600" y="10186"/>
                    </a:cubicBezTo>
                    <a:cubicBezTo>
                      <a:pt x="21600" y="15010"/>
                      <a:pt x="17445" y="18205"/>
                      <a:pt x="15696" y="19051"/>
                    </a:cubicBezTo>
                    <a:cubicBezTo>
                      <a:pt x="13946" y="19843"/>
                      <a:pt x="4519" y="21600"/>
                      <a:pt x="0" y="21600"/>
                    </a:cubicBezTo>
                    <a:cubicBezTo>
                      <a:pt x="0" y="13126"/>
                      <a:pt x="0" y="0"/>
                      <a:pt x="0" y="0"/>
                    </a:cubicBezTo>
                  </a:path>
                </a:pathLst>
              </a:custGeom>
              <a:solidFill>
                <a:srgbClr val="E9C0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3" name="Shape"/>
              <p:cNvSpPr/>
              <p:nvPr/>
            </p:nvSpPr>
            <p:spPr>
              <a:xfrm>
                <a:off x="422359" y="249392"/>
                <a:ext cx="50512" cy="72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65" h="20644" extrusionOk="0">
                    <a:moveTo>
                      <a:pt x="20161" y="11389"/>
                    </a:moveTo>
                    <a:cubicBezTo>
                      <a:pt x="20929" y="5621"/>
                      <a:pt x="17366" y="589"/>
                      <a:pt x="11500" y="47"/>
                    </a:cubicBezTo>
                    <a:cubicBezTo>
                      <a:pt x="5963" y="-495"/>
                      <a:pt x="864" y="3686"/>
                      <a:pt x="97" y="9453"/>
                    </a:cubicBezTo>
                    <a:cubicBezTo>
                      <a:pt x="-671" y="15066"/>
                      <a:pt x="3221" y="20021"/>
                      <a:pt x="8758" y="20602"/>
                    </a:cubicBezTo>
                    <a:cubicBezTo>
                      <a:pt x="14241" y="21105"/>
                      <a:pt x="19339" y="17002"/>
                      <a:pt x="20161" y="11389"/>
                    </a:cubicBezTo>
                  </a:path>
                </a:pathLst>
              </a:custGeom>
              <a:solidFill>
                <a:srgbClr val="E9C0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4" name="Shape"/>
              <p:cNvSpPr/>
              <p:nvPr/>
            </p:nvSpPr>
            <p:spPr>
              <a:xfrm>
                <a:off x="207961" y="107949"/>
                <a:ext cx="120515" cy="320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3242" y="0"/>
                      <a:pt x="0" y="1830"/>
                      <a:pt x="0" y="10186"/>
                    </a:cubicBezTo>
                    <a:cubicBezTo>
                      <a:pt x="0" y="15010"/>
                      <a:pt x="4179" y="18205"/>
                      <a:pt x="5928" y="19051"/>
                    </a:cubicBezTo>
                    <a:cubicBezTo>
                      <a:pt x="7678" y="19843"/>
                      <a:pt x="17251" y="21600"/>
                      <a:pt x="21600" y="21600"/>
                    </a:cubicBezTo>
                    <a:cubicBezTo>
                      <a:pt x="21600" y="13126"/>
                      <a:pt x="21600" y="0"/>
                      <a:pt x="21600" y="0"/>
                    </a:cubicBezTo>
                  </a:path>
                </a:pathLst>
              </a:custGeom>
              <a:solidFill>
                <a:srgbClr val="F2D8B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5" name="Shape"/>
              <p:cNvSpPr/>
              <p:nvPr/>
            </p:nvSpPr>
            <p:spPr>
              <a:xfrm>
                <a:off x="184213" y="249392"/>
                <a:ext cx="50513" cy="72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65" h="20644" extrusionOk="0">
                    <a:moveTo>
                      <a:pt x="105" y="11389"/>
                    </a:moveTo>
                    <a:cubicBezTo>
                      <a:pt x="-663" y="5621"/>
                      <a:pt x="2846" y="589"/>
                      <a:pt x="8766" y="47"/>
                    </a:cubicBezTo>
                    <a:cubicBezTo>
                      <a:pt x="14249" y="-495"/>
                      <a:pt x="19347" y="3686"/>
                      <a:pt x="20169" y="9453"/>
                    </a:cubicBezTo>
                    <a:cubicBezTo>
                      <a:pt x="20937" y="15066"/>
                      <a:pt x="16990" y="20021"/>
                      <a:pt x="11508" y="20602"/>
                    </a:cubicBezTo>
                    <a:cubicBezTo>
                      <a:pt x="6025" y="21105"/>
                      <a:pt x="927" y="17002"/>
                      <a:pt x="105" y="11389"/>
                    </a:cubicBezTo>
                  </a:path>
                </a:pathLst>
              </a:custGeom>
              <a:solidFill>
                <a:srgbClr val="F2D8B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6" name="Shape"/>
              <p:cNvSpPr/>
              <p:nvPr/>
            </p:nvSpPr>
            <p:spPr>
              <a:xfrm>
                <a:off x="198114" y="127459"/>
                <a:ext cx="66863" cy="186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14" h="18832" extrusionOk="0">
                    <a:moveTo>
                      <a:pt x="19814" y="639"/>
                    </a:moveTo>
                    <a:cubicBezTo>
                      <a:pt x="19814" y="639"/>
                      <a:pt x="7729" y="5531"/>
                      <a:pt x="12346" y="10137"/>
                    </a:cubicBezTo>
                    <a:cubicBezTo>
                      <a:pt x="13230" y="15507"/>
                      <a:pt x="11744" y="17360"/>
                      <a:pt x="6565" y="18832"/>
                    </a:cubicBezTo>
                    <a:cubicBezTo>
                      <a:pt x="7729" y="13558"/>
                      <a:pt x="6284" y="11882"/>
                      <a:pt x="543" y="12468"/>
                    </a:cubicBezTo>
                    <a:cubicBezTo>
                      <a:pt x="-1786" y="8366"/>
                      <a:pt x="3152" y="-2768"/>
                      <a:pt x="19814" y="639"/>
                    </a:cubicBezTo>
                  </a:path>
                </a:pathLst>
              </a:custGeom>
              <a:solidFill>
                <a:srgbClr val="670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7" name="Shape"/>
              <p:cNvSpPr/>
              <p:nvPr/>
            </p:nvSpPr>
            <p:spPr>
              <a:xfrm>
                <a:off x="392111" y="127459"/>
                <a:ext cx="65442" cy="186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24" h="18832" extrusionOk="0">
                    <a:moveTo>
                      <a:pt x="0" y="639"/>
                    </a:moveTo>
                    <a:cubicBezTo>
                      <a:pt x="0" y="639"/>
                      <a:pt x="12107" y="5531"/>
                      <a:pt x="7482" y="10137"/>
                    </a:cubicBezTo>
                    <a:cubicBezTo>
                      <a:pt x="6637" y="15507"/>
                      <a:pt x="8045" y="17360"/>
                      <a:pt x="13234" y="18832"/>
                    </a:cubicBezTo>
                    <a:cubicBezTo>
                      <a:pt x="12107" y="13558"/>
                      <a:pt x="13515" y="11882"/>
                      <a:pt x="19307" y="12468"/>
                    </a:cubicBezTo>
                    <a:cubicBezTo>
                      <a:pt x="21600" y="8366"/>
                      <a:pt x="16451" y="-2768"/>
                      <a:pt x="0" y="639"/>
                    </a:cubicBezTo>
                  </a:path>
                </a:pathLst>
              </a:custGeom>
              <a:solidFill>
                <a:srgbClr val="670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8" name="Shape"/>
              <p:cNvSpPr/>
              <p:nvPr/>
            </p:nvSpPr>
            <p:spPr>
              <a:xfrm>
                <a:off x="122236" y="473075"/>
                <a:ext cx="206241" cy="1824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315" y="0"/>
                    </a:moveTo>
                    <a:cubicBezTo>
                      <a:pt x="15315" y="0"/>
                      <a:pt x="5761" y="1579"/>
                      <a:pt x="4345" y="3302"/>
                    </a:cubicBezTo>
                    <a:cubicBezTo>
                      <a:pt x="3128" y="4674"/>
                      <a:pt x="594" y="18505"/>
                      <a:pt x="0" y="21600"/>
                    </a:cubicBezTo>
                    <a:cubicBezTo>
                      <a:pt x="16830" y="21600"/>
                      <a:pt x="21600" y="21600"/>
                      <a:pt x="21600" y="21600"/>
                    </a:cubicBezTo>
                    <a:cubicBezTo>
                      <a:pt x="21600" y="1930"/>
                      <a:pt x="21600" y="1930"/>
                      <a:pt x="21600" y="1930"/>
                    </a:cubicBezTo>
                    <a:lnTo>
                      <a:pt x="15315" y="0"/>
                    </a:lnTo>
                  </a:path>
                </a:pathLst>
              </a:custGeom>
              <a:solidFill>
                <a:srgbClr val="0054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9" name="Shape"/>
              <p:cNvSpPr/>
              <p:nvPr/>
            </p:nvSpPr>
            <p:spPr>
              <a:xfrm>
                <a:off x="268286" y="469900"/>
                <a:ext cx="120518" cy="1856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0800" y="1467"/>
                    </a:lnTo>
                    <a:lnTo>
                      <a:pt x="0" y="0"/>
                    </a:lnTo>
                    <a:lnTo>
                      <a:pt x="10800" y="21600"/>
                    </a:lnTo>
                    <a:lnTo>
                      <a:pt x="21600" y="0"/>
                    </a:lnTo>
                  </a:path>
                </a:pathLst>
              </a:custGeom>
              <a:solidFill>
                <a:srgbClr val="B9C7C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0" name="Shape"/>
              <p:cNvSpPr/>
              <p:nvPr/>
            </p:nvSpPr>
            <p:spPr>
              <a:xfrm>
                <a:off x="314325" y="508000"/>
                <a:ext cx="30028" cy="147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005" y="0"/>
                    </a:moveTo>
                    <a:lnTo>
                      <a:pt x="0" y="18371"/>
                    </a:lnTo>
                    <a:lnTo>
                      <a:pt x="10411" y="21600"/>
                    </a:lnTo>
                    <a:lnTo>
                      <a:pt x="21600" y="18371"/>
                    </a:lnTo>
                    <a:lnTo>
                      <a:pt x="13914" y="0"/>
                    </a:lnTo>
                    <a:lnTo>
                      <a:pt x="7005" y="0"/>
                    </a:lnTo>
                  </a:path>
                </a:pathLst>
              </a:custGeom>
              <a:solidFill>
                <a:srgbClr val="E8772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1" name="Shape"/>
              <p:cNvSpPr/>
              <p:nvPr/>
            </p:nvSpPr>
            <p:spPr>
              <a:xfrm>
                <a:off x="236537" y="466725"/>
                <a:ext cx="91941" cy="188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387" y="9472"/>
                    </a:moveTo>
                    <a:cubicBezTo>
                      <a:pt x="0" y="1227"/>
                      <a:pt x="0" y="1227"/>
                      <a:pt x="0" y="1227"/>
                    </a:cubicBezTo>
                    <a:cubicBezTo>
                      <a:pt x="3204" y="668"/>
                      <a:pt x="6375" y="342"/>
                      <a:pt x="9991" y="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5265" y="10140"/>
                      <a:pt x="5265" y="10140"/>
                      <a:pt x="5265" y="10140"/>
                    </a:cubicBezTo>
                    <a:lnTo>
                      <a:pt x="11387" y="9472"/>
                    </a:lnTo>
                  </a:path>
                </a:pathLst>
              </a:custGeom>
              <a:solidFill>
                <a:srgbClr val="003F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2" name="Shape"/>
              <p:cNvSpPr/>
              <p:nvPr/>
            </p:nvSpPr>
            <p:spPr>
              <a:xfrm>
                <a:off x="328612" y="466725"/>
                <a:ext cx="91942" cy="188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230" y="9472"/>
                    </a:moveTo>
                    <a:cubicBezTo>
                      <a:pt x="21600" y="1227"/>
                      <a:pt x="21600" y="1227"/>
                      <a:pt x="21600" y="1227"/>
                    </a:cubicBezTo>
                    <a:cubicBezTo>
                      <a:pt x="18623" y="668"/>
                      <a:pt x="15234" y="342"/>
                      <a:pt x="11592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6374" y="10140"/>
                      <a:pt x="16374" y="10140"/>
                      <a:pt x="16374" y="10140"/>
                    </a:cubicBezTo>
                    <a:lnTo>
                      <a:pt x="10230" y="9472"/>
                    </a:lnTo>
                  </a:path>
                </a:pathLst>
              </a:custGeom>
              <a:solidFill>
                <a:srgbClr val="003F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3" name="Shape"/>
              <p:cNvSpPr/>
              <p:nvPr/>
            </p:nvSpPr>
            <p:spPr>
              <a:xfrm>
                <a:off x="312737" y="482600"/>
                <a:ext cx="33202" cy="34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413"/>
                    </a:moveTo>
                    <a:lnTo>
                      <a:pt x="10711" y="21600"/>
                    </a:lnTo>
                    <a:lnTo>
                      <a:pt x="0" y="10413"/>
                    </a:lnTo>
                    <a:lnTo>
                      <a:pt x="10711" y="0"/>
                    </a:lnTo>
                    <a:lnTo>
                      <a:pt x="21600" y="10413"/>
                    </a:lnTo>
                  </a:path>
                </a:pathLst>
              </a:custGeom>
              <a:solidFill>
                <a:srgbClr val="E8772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4" name="Shape"/>
              <p:cNvSpPr/>
              <p:nvPr/>
            </p:nvSpPr>
            <p:spPr>
              <a:xfrm>
                <a:off x="328612" y="457200"/>
                <a:ext cx="72892" cy="57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681"/>
                    </a:moveTo>
                    <a:lnTo>
                      <a:pt x="14228" y="0"/>
                    </a:lnTo>
                    <a:lnTo>
                      <a:pt x="21600" y="5621"/>
                    </a:lnTo>
                    <a:lnTo>
                      <a:pt x="6262" y="21600"/>
                    </a:lnTo>
                    <a:lnTo>
                      <a:pt x="0" y="9681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5" name="Shape"/>
              <p:cNvSpPr/>
              <p:nvPr/>
            </p:nvSpPr>
            <p:spPr>
              <a:xfrm>
                <a:off x="254000" y="457200"/>
                <a:ext cx="74476" cy="57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681"/>
                    </a:moveTo>
                    <a:lnTo>
                      <a:pt x="7411" y="0"/>
                    </a:lnTo>
                    <a:lnTo>
                      <a:pt x="0" y="5621"/>
                    </a:lnTo>
                    <a:lnTo>
                      <a:pt x="15061" y="21600"/>
                    </a:lnTo>
                    <a:lnTo>
                      <a:pt x="21600" y="9681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6" name="Shape"/>
              <p:cNvSpPr/>
              <p:nvPr/>
            </p:nvSpPr>
            <p:spPr>
              <a:xfrm>
                <a:off x="225539" y="69501"/>
                <a:ext cx="218826" cy="116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29" h="13088" extrusionOk="0">
                    <a:moveTo>
                      <a:pt x="21129" y="9770"/>
                    </a:moveTo>
                    <a:cubicBezTo>
                      <a:pt x="19252" y="947"/>
                      <a:pt x="7937" y="-6035"/>
                      <a:pt x="90" y="7929"/>
                    </a:cubicBezTo>
                    <a:cubicBezTo>
                      <a:pt x="-471" y="10652"/>
                      <a:pt x="1784" y="11960"/>
                      <a:pt x="1784" y="11960"/>
                    </a:cubicBezTo>
                    <a:cubicBezTo>
                      <a:pt x="1784" y="11960"/>
                      <a:pt x="3283" y="7929"/>
                      <a:pt x="9997" y="9770"/>
                    </a:cubicBezTo>
                    <a:cubicBezTo>
                      <a:pt x="13373" y="8902"/>
                      <a:pt x="16736" y="8248"/>
                      <a:pt x="18235" y="11838"/>
                    </a:cubicBezTo>
                    <a:cubicBezTo>
                      <a:pt x="19721" y="15565"/>
                      <a:pt x="21129" y="9770"/>
                      <a:pt x="21129" y="9770"/>
                    </a:cubicBezTo>
                  </a:path>
                </a:pathLst>
              </a:custGeom>
              <a:solidFill>
                <a:srgbClr val="670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7" name="Shape"/>
              <p:cNvSpPr/>
              <p:nvPr/>
            </p:nvSpPr>
            <p:spPr>
              <a:xfrm>
                <a:off x="211137" y="314325"/>
                <a:ext cx="234815" cy="123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146" y="10800"/>
                    </a:moveTo>
                    <a:cubicBezTo>
                      <a:pt x="14918" y="10800"/>
                      <a:pt x="13388" y="7435"/>
                      <a:pt x="10800" y="7435"/>
                    </a:cubicBezTo>
                    <a:cubicBezTo>
                      <a:pt x="8299" y="7435"/>
                      <a:pt x="6706" y="10800"/>
                      <a:pt x="4467" y="10800"/>
                    </a:cubicBezTo>
                    <a:cubicBezTo>
                      <a:pt x="2065" y="10800"/>
                      <a:pt x="460" y="2894"/>
                      <a:pt x="0" y="0"/>
                    </a:cubicBezTo>
                    <a:cubicBezTo>
                      <a:pt x="647" y="8094"/>
                      <a:pt x="2065" y="13341"/>
                      <a:pt x="2775" y="15012"/>
                    </a:cubicBezTo>
                    <a:cubicBezTo>
                      <a:pt x="3671" y="17035"/>
                      <a:pt x="8573" y="21600"/>
                      <a:pt x="10800" y="21600"/>
                    </a:cubicBezTo>
                    <a:cubicBezTo>
                      <a:pt x="13114" y="21600"/>
                      <a:pt x="17942" y="17035"/>
                      <a:pt x="18838" y="15012"/>
                    </a:cubicBezTo>
                    <a:cubicBezTo>
                      <a:pt x="19547" y="13341"/>
                      <a:pt x="20978" y="8094"/>
                      <a:pt x="21600" y="0"/>
                    </a:cubicBezTo>
                    <a:cubicBezTo>
                      <a:pt x="21165" y="2894"/>
                      <a:pt x="19634" y="10800"/>
                      <a:pt x="17146" y="10800"/>
                    </a:cubicBezTo>
                  </a:path>
                </a:pathLst>
              </a:custGeom>
              <a:solidFill>
                <a:srgbClr val="670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8" name="Shape"/>
              <p:cNvSpPr/>
              <p:nvPr/>
            </p:nvSpPr>
            <p:spPr>
              <a:xfrm>
                <a:off x="314325" y="386488"/>
                <a:ext cx="28444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50" y="21600"/>
                    </a:moveTo>
                    <a:cubicBezTo>
                      <a:pt x="16577" y="21600"/>
                      <a:pt x="21600" y="13263"/>
                      <a:pt x="216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263"/>
                      <a:pt x="5023" y="21600"/>
                      <a:pt x="10750" y="2160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</p:grpSp>
        <p:sp>
          <p:nvSpPr>
            <p:cNvPr id="2" name="Rounded Rectangle 1"/>
            <p:cNvSpPr/>
            <p:nvPr/>
          </p:nvSpPr>
          <p:spPr>
            <a:xfrm>
              <a:off x="2224488" y="3497385"/>
              <a:ext cx="1488332" cy="372092"/>
            </a:xfrm>
            <a:prstGeom prst="roundRect">
              <a:avLst/>
            </a:prstGeom>
            <a:solidFill>
              <a:srgbClr val="5356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Alex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217406" y="1701592"/>
            <a:ext cx="1828803" cy="2167885"/>
            <a:chOff x="5032574" y="1701592"/>
            <a:chExt cx="1828803" cy="2167885"/>
          </a:xfrm>
        </p:grpSpPr>
        <p:grpSp>
          <p:nvGrpSpPr>
            <p:cNvPr id="59" name="Group"/>
            <p:cNvGrpSpPr/>
            <p:nvPr/>
          </p:nvGrpSpPr>
          <p:grpSpPr>
            <a:xfrm>
              <a:off x="5032574" y="1701592"/>
              <a:ext cx="1828803" cy="1828803"/>
              <a:chOff x="0" y="0"/>
              <a:chExt cx="655503" cy="655503"/>
            </a:xfrm>
          </p:grpSpPr>
          <p:sp>
            <p:nvSpPr>
              <p:cNvPr id="60" name="Shape"/>
              <p:cNvSpPr/>
              <p:nvPr/>
            </p:nvSpPr>
            <p:spPr>
              <a:xfrm>
                <a:off x="0" y="0"/>
                <a:ext cx="655503" cy="655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0"/>
                    </a:moveTo>
                    <a:cubicBezTo>
                      <a:pt x="21600" y="4818"/>
                      <a:pt x="16745" y="0"/>
                      <a:pt x="10782" y="0"/>
                    </a:cubicBezTo>
                    <a:cubicBezTo>
                      <a:pt x="4815" y="0"/>
                      <a:pt x="0" y="4818"/>
                      <a:pt x="0" y="10780"/>
                    </a:cubicBezTo>
                    <a:cubicBezTo>
                      <a:pt x="0" y="16746"/>
                      <a:pt x="4815" y="21600"/>
                      <a:pt x="10782" y="21600"/>
                    </a:cubicBezTo>
                    <a:cubicBezTo>
                      <a:pt x="16745" y="21600"/>
                      <a:pt x="21600" y="16746"/>
                      <a:pt x="21600" y="10780"/>
                    </a:cubicBezTo>
                  </a:path>
                </a:pathLst>
              </a:custGeom>
              <a:solidFill>
                <a:srgbClr val="8379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61" name="Shape"/>
              <p:cNvSpPr/>
              <p:nvPr/>
            </p:nvSpPr>
            <p:spPr>
              <a:xfrm>
                <a:off x="327024" y="0"/>
                <a:ext cx="328479" cy="655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0"/>
                    </a:moveTo>
                    <a:cubicBezTo>
                      <a:pt x="21600" y="4818"/>
                      <a:pt x="11906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1906" y="21600"/>
                      <a:pt x="21600" y="16746"/>
                      <a:pt x="21600" y="10780"/>
                    </a:cubicBezTo>
                  </a:path>
                </a:pathLst>
              </a:custGeom>
              <a:solidFill>
                <a:srgbClr val="7C72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62" name="Shape"/>
              <p:cNvSpPr/>
              <p:nvPr/>
            </p:nvSpPr>
            <p:spPr>
              <a:xfrm>
                <a:off x="0" y="0"/>
                <a:ext cx="655503" cy="655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0"/>
                    </a:moveTo>
                    <a:cubicBezTo>
                      <a:pt x="21600" y="4818"/>
                      <a:pt x="16745" y="0"/>
                      <a:pt x="10782" y="0"/>
                    </a:cubicBezTo>
                    <a:cubicBezTo>
                      <a:pt x="4815" y="0"/>
                      <a:pt x="0" y="4818"/>
                      <a:pt x="0" y="10780"/>
                    </a:cubicBezTo>
                    <a:cubicBezTo>
                      <a:pt x="0" y="16746"/>
                      <a:pt x="4815" y="21600"/>
                      <a:pt x="10782" y="21600"/>
                    </a:cubicBezTo>
                    <a:cubicBezTo>
                      <a:pt x="16745" y="21600"/>
                      <a:pt x="21600" y="16746"/>
                      <a:pt x="21600" y="10780"/>
                    </a:cubicBezTo>
                  </a:path>
                </a:pathLst>
              </a:custGeom>
              <a:solidFill>
                <a:srgbClr val="E8772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63" name="Shape"/>
              <p:cNvSpPr/>
              <p:nvPr/>
            </p:nvSpPr>
            <p:spPr>
              <a:xfrm>
                <a:off x="279400" y="409574"/>
                <a:ext cx="95116" cy="218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413"/>
                    </a:moveTo>
                    <a:lnTo>
                      <a:pt x="11135" y="21600"/>
                    </a:lnTo>
                    <a:lnTo>
                      <a:pt x="0" y="10413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10413"/>
                    </a:lnTo>
                  </a:path>
                </a:pathLst>
              </a:custGeom>
              <a:solidFill>
                <a:srgbClr val="D9A8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64" name="Shape"/>
              <p:cNvSpPr/>
              <p:nvPr/>
            </p:nvSpPr>
            <p:spPr>
              <a:xfrm>
                <a:off x="122238" y="473074"/>
                <a:ext cx="204653" cy="182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1" y="0"/>
                    </a:moveTo>
                    <a:cubicBezTo>
                      <a:pt x="16601" y="0"/>
                      <a:pt x="5808" y="1505"/>
                      <a:pt x="4388" y="3202"/>
                    </a:cubicBezTo>
                    <a:cubicBezTo>
                      <a:pt x="3167" y="4691"/>
                      <a:pt x="525" y="18478"/>
                      <a:pt x="0" y="21600"/>
                    </a:cubicBezTo>
                    <a:cubicBezTo>
                      <a:pt x="16814" y="21600"/>
                      <a:pt x="21600" y="21600"/>
                      <a:pt x="21600" y="21600"/>
                    </a:cubicBezTo>
                    <a:cubicBezTo>
                      <a:pt x="21600" y="14251"/>
                      <a:pt x="21600" y="14251"/>
                      <a:pt x="21600" y="14251"/>
                    </a:cubicBezTo>
                    <a:lnTo>
                      <a:pt x="16601" y="0"/>
                    </a:lnTo>
                  </a:path>
                </a:pathLst>
              </a:cu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65" name="Shape"/>
              <p:cNvSpPr/>
              <p:nvPr/>
            </p:nvSpPr>
            <p:spPr>
              <a:xfrm>
                <a:off x="327024" y="473074"/>
                <a:ext cx="206241" cy="182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64" y="0"/>
                    </a:moveTo>
                    <a:cubicBezTo>
                      <a:pt x="5064" y="0"/>
                      <a:pt x="15815" y="1505"/>
                      <a:pt x="17243" y="3202"/>
                    </a:cubicBezTo>
                    <a:cubicBezTo>
                      <a:pt x="18460" y="4691"/>
                      <a:pt x="21105" y="18478"/>
                      <a:pt x="21600" y="21600"/>
                    </a:cubicBezTo>
                    <a:cubicBezTo>
                      <a:pt x="4866" y="21600"/>
                      <a:pt x="0" y="21600"/>
                      <a:pt x="0" y="21600"/>
                    </a:cubicBezTo>
                    <a:cubicBezTo>
                      <a:pt x="0" y="14251"/>
                      <a:pt x="0" y="14251"/>
                      <a:pt x="0" y="14251"/>
                    </a:cubicBezTo>
                    <a:lnTo>
                      <a:pt x="5064" y="0"/>
                    </a:lnTo>
                  </a:path>
                </a:pathLst>
              </a:custGeom>
              <a:solidFill>
                <a:srgbClr val="E7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66" name="Shape"/>
              <p:cNvSpPr/>
              <p:nvPr/>
            </p:nvSpPr>
            <p:spPr>
              <a:xfrm>
                <a:off x="323213" y="109537"/>
                <a:ext cx="120517" cy="318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462" y="0"/>
                      <a:pt x="21600" y="1771"/>
                      <a:pt x="21600" y="10152"/>
                    </a:cubicBezTo>
                    <a:cubicBezTo>
                      <a:pt x="21600" y="14990"/>
                      <a:pt x="17454" y="18195"/>
                      <a:pt x="15549" y="19053"/>
                    </a:cubicBezTo>
                    <a:cubicBezTo>
                      <a:pt x="13838" y="19902"/>
                      <a:pt x="4508" y="21600"/>
                      <a:pt x="0" y="21600"/>
                    </a:cubicBezTo>
                    <a:cubicBezTo>
                      <a:pt x="0" y="13101"/>
                      <a:pt x="0" y="0"/>
                      <a:pt x="0" y="0"/>
                    </a:cubicBezTo>
                  </a:path>
                </a:pathLst>
              </a:custGeom>
              <a:solidFill>
                <a:srgbClr val="E9C0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67" name="Shape"/>
              <p:cNvSpPr/>
              <p:nvPr/>
            </p:nvSpPr>
            <p:spPr>
              <a:xfrm>
                <a:off x="420741" y="249274"/>
                <a:ext cx="50456" cy="72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42" h="20645" extrusionOk="0">
                    <a:moveTo>
                      <a:pt x="20135" y="11440"/>
                    </a:moveTo>
                    <a:cubicBezTo>
                      <a:pt x="20941" y="5644"/>
                      <a:pt x="17072" y="621"/>
                      <a:pt x="11645" y="41"/>
                    </a:cubicBezTo>
                    <a:cubicBezTo>
                      <a:pt x="6272" y="-461"/>
                      <a:pt x="1275" y="3712"/>
                      <a:pt x="93" y="9508"/>
                    </a:cubicBezTo>
                    <a:cubicBezTo>
                      <a:pt x="-659" y="15034"/>
                      <a:pt x="3210" y="20289"/>
                      <a:pt x="8583" y="20598"/>
                    </a:cubicBezTo>
                    <a:cubicBezTo>
                      <a:pt x="13956" y="21139"/>
                      <a:pt x="19383" y="17004"/>
                      <a:pt x="20135" y="11440"/>
                    </a:cubicBezTo>
                  </a:path>
                </a:pathLst>
              </a:custGeom>
              <a:solidFill>
                <a:srgbClr val="E9C0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68" name="Shape"/>
              <p:cNvSpPr/>
              <p:nvPr/>
            </p:nvSpPr>
            <p:spPr>
              <a:xfrm>
                <a:off x="206374" y="109537"/>
                <a:ext cx="120516" cy="318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3242" y="0"/>
                      <a:pt x="0" y="1771"/>
                      <a:pt x="0" y="10152"/>
                    </a:cubicBezTo>
                    <a:cubicBezTo>
                      <a:pt x="0" y="14990"/>
                      <a:pt x="4155" y="18195"/>
                      <a:pt x="6099" y="19053"/>
                    </a:cubicBezTo>
                    <a:cubicBezTo>
                      <a:pt x="7848" y="19902"/>
                      <a:pt x="17251" y="21600"/>
                      <a:pt x="21600" y="21600"/>
                    </a:cubicBezTo>
                    <a:cubicBezTo>
                      <a:pt x="21600" y="13101"/>
                      <a:pt x="21600" y="0"/>
                      <a:pt x="21600" y="0"/>
                    </a:cubicBezTo>
                  </a:path>
                </a:pathLst>
              </a:custGeom>
              <a:solidFill>
                <a:srgbClr val="F2D8B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69" name="Shape"/>
              <p:cNvSpPr/>
              <p:nvPr/>
            </p:nvSpPr>
            <p:spPr>
              <a:xfrm>
                <a:off x="184101" y="249274"/>
                <a:ext cx="50657" cy="72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22" h="20645" extrusionOk="0">
                    <a:moveTo>
                      <a:pt x="82" y="11440"/>
                    </a:moveTo>
                    <a:cubicBezTo>
                      <a:pt x="-618" y="5644"/>
                      <a:pt x="3206" y="621"/>
                      <a:pt x="8593" y="41"/>
                    </a:cubicBezTo>
                    <a:cubicBezTo>
                      <a:pt x="14033" y="-461"/>
                      <a:pt x="19043" y="3712"/>
                      <a:pt x="20228" y="9508"/>
                    </a:cubicBezTo>
                    <a:cubicBezTo>
                      <a:pt x="20982" y="15034"/>
                      <a:pt x="17104" y="20289"/>
                      <a:pt x="11717" y="20598"/>
                    </a:cubicBezTo>
                    <a:cubicBezTo>
                      <a:pt x="6277" y="21139"/>
                      <a:pt x="890" y="17004"/>
                      <a:pt x="82" y="11440"/>
                    </a:cubicBezTo>
                  </a:path>
                </a:pathLst>
              </a:custGeom>
              <a:solidFill>
                <a:srgbClr val="F2D8B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70" name="Shape"/>
              <p:cNvSpPr/>
              <p:nvPr/>
            </p:nvSpPr>
            <p:spPr>
              <a:xfrm>
                <a:off x="204787" y="71437"/>
                <a:ext cx="122104" cy="220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91" y="21600"/>
                    </a:moveTo>
                    <a:cubicBezTo>
                      <a:pt x="4766" y="21600"/>
                      <a:pt x="4766" y="21600"/>
                      <a:pt x="4766" y="21600"/>
                    </a:cubicBezTo>
                    <a:cubicBezTo>
                      <a:pt x="4766" y="21600"/>
                      <a:pt x="3912" y="18480"/>
                      <a:pt x="6473" y="17436"/>
                    </a:cubicBezTo>
                    <a:cubicBezTo>
                      <a:pt x="6473" y="15823"/>
                      <a:pt x="6473" y="15347"/>
                      <a:pt x="6473" y="15347"/>
                    </a:cubicBezTo>
                    <a:cubicBezTo>
                      <a:pt x="6473" y="15347"/>
                      <a:pt x="5619" y="15347"/>
                      <a:pt x="5619" y="12875"/>
                    </a:cubicBezTo>
                    <a:cubicBezTo>
                      <a:pt x="5619" y="10509"/>
                      <a:pt x="10717" y="8817"/>
                      <a:pt x="21600" y="8817"/>
                    </a:cubicBezTo>
                    <a:cubicBezTo>
                      <a:pt x="21600" y="5393"/>
                      <a:pt x="21600" y="0"/>
                      <a:pt x="21600" y="0"/>
                    </a:cubicBezTo>
                    <a:cubicBezTo>
                      <a:pt x="21600" y="0"/>
                      <a:pt x="0" y="264"/>
                      <a:pt x="0" y="8989"/>
                    </a:cubicBezTo>
                    <a:cubicBezTo>
                      <a:pt x="0" y="12704"/>
                      <a:pt x="0" y="17515"/>
                      <a:pt x="0" y="17515"/>
                    </a:cubicBezTo>
                    <a:cubicBezTo>
                      <a:pt x="0" y="17515"/>
                      <a:pt x="1541" y="17436"/>
                      <a:pt x="2727" y="17912"/>
                    </a:cubicBezTo>
                    <a:cubicBezTo>
                      <a:pt x="3912" y="18480"/>
                      <a:pt x="3391" y="21600"/>
                      <a:pt x="3391" y="21600"/>
                    </a:cubicBezTo>
                  </a:path>
                </a:pathLst>
              </a:custGeom>
              <a:solidFill>
                <a:srgbClr val="30353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71" name="Shape"/>
              <p:cNvSpPr/>
              <p:nvPr/>
            </p:nvSpPr>
            <p:spPr>
              <a:xfrm>
                <a:off x="323213" y="71223"/>
                <a:ext cx="123691" cy="2207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14" extrusionOk="0">
                    <a:moveTo>
                      <a:pt x="18212" y="21314"/>
                    </a:moveTo>
                    <a:cubicBezTo>
                      <a:pt x="16871" y="21314"/>
                      <a:pt x="16871" y="21314"/>
                      <a:pt x="16871" y="21314"/>
                    </a:cubicBezTo>
                    <a:cubicBezTo>
                      <a:pt x="16871" y="21314"/>
                      <a:pt x="17718" y="18236"/>
                      <a:pt x="15176" y="17205"/>
                    </a:cubicBezTo>
                    <a:cubicBezTo>
                      <a:pt x="15176" y="15614"/>
                      <a:pt x="15176" y="15144"/>
                      <a:pt x="15176" y="15144"/>
                    </a:cubicBezTo>
                    <a:cubicBezTo>
                      <a:pt x="15176" y="15144"/>
                      <a:pt x="16024" y="15144"/>
                      <a:pt x="16024" y="12705"/>
                    </a:cubicBezTo>
                    <a:cubicBezTo>
                      <a:pt x="16024" y="10371"/>
                      <a:pt x="10965" y="8701"/>
                      <a:pt x="0" y="8701"/>
                    </a:cubicBezTo>
                    <a:cubicBezTo>
                      <a:pt x="0" y="5323"/>
                      <a:pt x="0" y="1"/>
                      <a:pt x="0" y="1"/>
                    </a:cubicBezTo>
                    <a:cubicBezTo>
                      <a:pt x="0" y="1"/>
                      <a:pt x="21600" y="-286"/>
                      <a:pt x="21600" y="8414"/>
                    </a:cubicBezTo>
                    <a:cubicBezTo>
                      <a:pt x="21600" y="11975"/>
                      <a:pt x="21600" y="17284"/>
                      <a:pt x="21600" y="17284"/>
                    </a:cubicBezTo>
                    <a:cubicBezTo>
                      <a:pt x="21600" y="17284"/>
                      <a:pt x="20071" y="17205"/>
                      <a:pt x="18894" y="17675"/>
                    </a:cubicBezTo>
                    <a:cubicBezTo>
                      <a:pt x="17718" y="18236"/>
                      <a:pt x="18212" y="21314"/>
                      <a:pt x="18212" y="21314"/>
                    </a:cubicBezTo>
                  </a:path>
                </a:pathLst>
              </a:custGeom>
              <a:solidFill>
                <a:srgbClr val="30353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72" name="Triangle"/>
              <p:cNvSpPr/>
              <p:nvPr/>
            </p:nvSpPr>
            <p:spPr>
              <a:xfrm>
                <a:off x="282574" y="482599"/>
                <a:ext cx="44317" cy="110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6087" y="0"/>
                    </a:lnTo>
                    <a:lnTo>
                      <a:pt x="0" y="978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A1B3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73" name="Shape"/>
              <p:cNvSpPr/>
              <p:nvPr/>
            </p:nvSpPr>
            <p:spPr>
              <a:xfrm>
                <a:off x="257174" y="461962"/>
                <a:ext cx="37969" cy="71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86" y="0"/>
                    </a:moveTo>
                    <a:lnTo>
                      <a:pt x="21600" y="6802"/>
                    </a:lnTo>
                    <a:lnTo>
                      <a:pt x="14576" y="21600"/>
                    </a:lnTo>
                    <a:lnTo>
                      <a:pt x="0" y="10635"/>
                    </a:lnTo>
                    <a:lnTo>
                      <a:pt x="12386" y="0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74" name="Triangle"/>
              <p:cNvSpPr/>
              <p:nvPr/>
            </p:nvSpPr>
            <p:spPr>
              <a:xfrm>
                <a:off x="327024" y="481012"/>
                <a:ext cx="45903" cy="112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4271" y="0"/>
                    </a:lnTo>
                    <a:lnTo>
                      <a:pt x="21600" y="9879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A1B3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75" name="Shape"/>
              <p:cNvSpPr/>
              <p:nvPr/>
            </p:nvSpPr>
            <p:spPr>
              <a:xfrm>
                <a:off x="357187" y="461962"/>
                <a:ext cx="42730" cy="71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60" y="0"/>
                    </a:moveTo>
                    <a:lnTo>
                      <a:pt x="0" y="6183"/>
                    </a:lnTo>
                    <a:lnTo>
                      <a:pt x="7647" y="21600"/>
                    </a:lnTo>
                    <a:lnTo>
                      <a:pt x="21600" y="10635"/>
                    </a:lnTo>
                    <a:lnTo>
                      <a:pt x="9660" y="0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76" name="Shape"/>
              <p:cNvSpPr/>
              <p:nvPr/>
            </p:nvSpPr>
            <p:spPr>
              <a:xfrm>
                <a:off x="288924" y="358775"/>
                <a:ext cx="77655" cy="17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0" y="21600"/>
                    </a:moveTo>
                    <a:cubicBezTo>
                      <a:pt x="16804" y="21600"/>
                      <a:pt x="21600" y="11508"/>
                      <a:pt x="216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508"/>
                      <a:pt x="4796" y="21600"/>
                      <a:pt x="10670" y="2160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</p:grpSp>
        <p:sp>
          <p:nvSpPr>
            <p:cNvPr id="99" name="Rounded Rectangle 98"/>
            <p:cNvSpPr/>
            <p:nvPr/>
          </p:nvSpPr>
          <p:spPr>
            <a:xfrm>
              <a:off x="5202809" y="3497385"/>
              <a:ext cx="1488332" cy="372092"/>
            </a:xfrm>
            <a:prstGeom prst="roundRect">
              <a:avLst/>
            </a:prstGeom>
            <a:solidFill>
              <a:srgbClr val="5356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Bob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311071" y="348083"/>
            <a:ext cx="6998128" cy="40451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n-US" sz="2800" dirty="0" smtClean="0">
                <a:solidFill>
                  <a:srgbClr val="53565A"/>
                </a:solidFill>
                <a:latin typeface="Arial" pitchFamily="34" charset="0"/>
                <a:cs typeface="Arial" pitchFamily="34" charset="0"/>
              </a:rPr>
              <a:t>Intermediaries &amp; the Cost of Reconciliation</a:t>
            </a:r>
          </a:p>
        </p:txBody>
      </p:sp>
      <p:grpSp>
        <p:nvGrpSpPr>
          <p:cNvPr id="10" name="Group 9"/>
          <p:cNvGrpSpPr/>
          <p:nvPr/>
        </p:nvGrpSpPr>
        <p:grpSpPr>
          <a:xfrm rot="20887071">
            <a:off x="2152772" y="3261215"/>
            <a:ext cx="722793" cy="413187"/>
            <a:chOff x="2011052" y="4287800"/>
            <a:chExt cx="850392" cy="457200"/>
          </a:xfrm>
        </p:grpSpPr>
        <p:sp>
          <p:nvSpPr>
            <p:cNvPr id="9" name="Rounded Rectangle 8"/>
            <p:cNvSpPr/>
            <p:nvPr/>
          </p:nvSpPr>
          <p:spPr>
            <a:xfrm>
              <a:off x="2011052" y="4287800"/>
              <a:ext cx="850392" cy="457200"/>
            </a:xfrm>
            <a:prstGeom prst="roundRect">
              <a:avLst>
                <a:gd name="adj" fmla="val 7416"/>
              </a:avLst>
            </a:prstGeom>
            <a:solidFill>
              <a:srgbClr val="627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5" name="Shape"/>
            <p:cNvSpPr/>
            <p:nvPr/>
          </p:nvSpPr>
          <p:spPr>
            <a:xfrm>
              <a:off x="2042951" y="4310025"/>
              <a:ext cx="788700" cy="404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02" y="11838"/>
                  </a:moveTo>
                  <a:cubicBezTo>
                    <a:pt x="11425" y="11731"/>
                    <a:pt x="11338" y="11646"/>
                    <a:pt x="11242" y="11581"/>
                  </a:cubicBezTo>
                  <a:cubicBezTo>
                    <a:pt x="11144" y="11515"/>
                    <a:pt x="11102" y="11458"/>
                    <a:pt x="11001" y="11410"/>
                  </a:cubicBezTo>
                  <a:lnTo>
                    <a:pt x="11001" y="14261"/>
                  </a:lnTo>
                  <a:cubicBezTo>
                    <a:pt x="11238" y="14227"/>
                    <a:pt x="11377" y="14100"/>
                    <a:pt x="11528" y="13875"/>
                  </a:cubicBezTo>
                  <a:cubicBezTo>
                    <a:pt x="11680" y="13651"/>
                    <a:pt x="11756" y="13293"/>
                    <a:pt x="11756" y="12804"/>
                  </a:cubicBezTo>
                  <a:cubicBezTo>
                    <a:pt x="11756" y="12576"/>
                    <a:pt x="11733" y="12384"/>
                    <a:pt x="11686" y="12229"/>
                  </a:cubicBezTo>
                  <a:cubicBezTo>
                    <a:pt x="11640" y="12074"/>
                    <a:pt x="11579" y="11944"/>
                    <a:pt x="11502" y="11838"/>
                  </a:cubicBezTo>
                  <a:moveTo>
                    <a:pt x="17182" y="16200"/>
                  </a:moveTo>
                  <a:lnTo>
                    <a:pt x="16200" y="16200"/>
                  </a:lnTo>
                  <a:cubicBezTo>
                    <a:pt x="15929" y="16200"/>
                    <a:pt x="15709" y="16602"/>
                    <a:pt x="15709" y="17100"/>
                  </a:cubicBezTo>
                  <a:cubicBezTo>
                    <a:pt x="15709" y="17597"/>
                    <a:pt x="15929" y="18000"/>
                    <a:pt x="16200" y="18000"/>
                  </a:cubicBezTo>
                  <a:lnTo>
                    <a:pt x="17182" y="18000"/>
                  </a:lnTo>
                  <a:cubicBezTo>
                    <a:pt x="17453" y="18000"/>
                    <a:pt x="17673" y="17597"/>
                    <a:pt x="17673" y="17100"/>
                  </a:cubicBezTo>
                  <a:cubicBezTo>
                    <a:pt x="17673" y="16602"/>
                    <a:pt x="17453" y="16200"/>
                    <a:pt x="17182" y="16200"/>
                  </a:cubicBezTo>
                  <a:moveTo>
                    <a:pt x="9917" y="8509"/>
                  </a:moveTo>
                  <a:cubicBezTo>
                    <a:pt x="9917" y="8706"/>
                    <a:pt x="9938" y="8872"/>
                    <a:pt x="9982" y="9011"/>
                  </a:cubicBezTo>
                  <a:cubicBezTo>
                    <a:pt x="10026" y="9150"/>
                    <a:pt x="10082" y="9268"/>
                    <a:pt x="10150" y="9366"/>
                  </a:cubicBezTo>
                  <a:cubicBezTo>
                    <a:pt x="10219" y="9464"/>
                    <a:pt x="10298" y="9544"/>
                    <a:pt x="10388" y="9605"/>
                  </a:cubicBezTo>
                  <a:cubicBezTo>
                    <a:pt x="10478" y="9665"/>
                    <a:pt x="10513" y="9717"/>
                    <a:pt x="10605" y="9757"/>
                  </a:cubicBezTo>
                  <a:lnTo>
                    <a:pt x="10605" y="7311"/>
                  </a:lnTo>
                  <a:cubicBezTo>
                    <a:pt x="10368" y="7311"/>
                    <a:pt x="10241" y="7402"/>
                    <a:pt x="10111" y="7585"/>
                  </a:cubicBezTo>
                  <a:cubicBezTo>
                    <a:pt x="9981" y="7769"/>
                    <a:pt x="9917" y="8077"/>
                    <a:pt x="9917" y="8509"/>
                  </a:cubicBezTo>
                  <a:moveTo>
                    <a:pt x="20127" y="3600"/>
                  </a:moveTo>
                  <a:cubicBezTo>
                    <a:pt x="19856" y="3600"/>
                    <a:pt x="19636" y="3197"/>
                    <a:pt x="19636" y="2700"/>
                  </a:cubicBezTo>
                  <a:cubicBezTo>
                    <a:pt x="19636" y="2203"/>
                    <a:pt x="19856" y="1800"/>
                    <a:pt x="20127" y="1800"/>
                  </a:cubicBezTo>
                  <a:cubicBezTo>
                    <a:pt x="20399" y="1800"/>
                    <a:pt x="20618" y="2203"/>
                    <a:pt x="20618" y="2700"/>
                  </a:cubicBezTo>
                  <a:cubicBezTo>
                    <a:pt x="20618" y="3197"/>
                    <a:pt x="20399" y="3600"/>
                    <a:pt x="20127" y="3600"/>
                  </a:cubicBezTo>
                  <a:moveTo>
                    <a:pt x="20618" y="16365"/>
                  </a:moveTo>
                  <a:cubicBezTo>
                    <a:pt x="20464" y="16265"/>
                    <a:pt x="20300" y="16200"/>
                    <a:pt x="20127" y="16200"/>
                  </a:cubicBezTo>
                  <a:cubicBezTo>
                    <a:pt x="19314" y="16200"/>
                    <a:pt x="18655" y="17408"/>
                    <a:pt x="18655" y="18900"/>
                  </a:cubicBezTo>
                  <a:cubicBezTo>
                    <a:pt x="18655" y="19217"/>
                    <a:pt x="18690" y="19517"/>
                    <a:pt x="18745" y="19800"/>
                  </a:cubicBezTo>
                  <a:lnTo>
                    <a:pt x="2855" y="19800"/>
                  </a:lnTo>
                  <a:cubicBezTo>
                    <a:pt x="2910" y="19517"/>
                    <a:pt x="2945" y="19217"/>
                    <a:pt x="2945" y="18900"/>
                  </a:cubicBezTo>
                  <a:cubicBezTo>
                    <a:pt x="2945" y="17408"/>
                    <a:pt x="2286" y="16200"/>
                    <a:pt x="1473" y="16200"/>
                  </a:cubicBezTo>
                  <a:cubicBezTo>
                    <a:pt x="1300" y="16200"/>
                    <a:pt x="1136" y="16265"/>
                    <a:pt x="982" y="16365"/>
                  </a:cubicBezTo>
                  <a:lnTo>
                    <a:pt x="982" y="5234"/>
                  </a:lnTo>
                  <a:cubicBezTo>
                    <a:pt x="1136" y="5335"/>
                    <a:pt x="1300" y="5400"/>
                    <a:pt x="1473" y="5400"/>
                  </a:cubicBezTo>
                  <a:cubicBezTo>
                    <a:pt x="2286" y="5400"/>
                    <a:pt x="2945" y="4191"/>
                    <a:pt x="2945" y="2700"/>
                  </a:cubicBezTo>
                  <a:cubicBezTo>
                    <a:pt x="2945" y="2382"/>
                    <a:pt x="2910" y="2083"/>
                    <a:pt x="2855" y="1800"/>
                  </a:cubicBezTo>
                  <a:lnTo>
                    <a:pt x="18745" y="1800"/>
                  </a:lnTo>
                  <a:cubicBezTo>
                    <a:pt x="18690" y="2083"/>
                    <a:pt x="18655" y="2382"/>
                    <a:pt x="18655" y="2700"/>
                  </a:cubicBezTo>
                  <a:cubicBezTo>
                    <a:pt x="18655" y="4191"/>
                    <a:pt x="19314" y="5400"/>
                    <a:pt x="20127" y="5400"/>
                  </a:cubicBezTo>
                  <a:cubicBezTo>
                    <a:pt x="20300" y="5400"/>
                    <a:pt x="20464" y="5335"/>
                    <a:pt x="20618" y="5234"/>
                  </a:cubicBezTo>
                  <a:cubicBezTo>
                    <a:pt x="20618" y="5234"/>
                    <a:pt x="20618" y="16365"/>
                    <a:pt x="20618" y="16365"/>
                  </a:cubicBezTo>
                  <a:close/>
                  <a:moveTo>
                    <a:pt x="20127" y="19800"/>
                  </a:moveTo>
                  <a:cubicBezTo>
                    <a:pt x="19856" y="19800"/>
                    <a:pt x="19636" y="19397"/>
                    <a:pt x="19636" y="18900"/>
                  </a:cubicBezTo>
                  <a:cubicBezTo>
                    <a:pt x="19636" y="18403"/>
                    <a:pt x="19856" y="18000"/>
                    <a:pt x="20127" y="18000"/>
                  </a:cubicBezTo>
                  <a:cubicBezTo>
                    <a:pt x="20399" y="18000"/>
                    <a:pt x="20618" y="18403"/>
                    <a:pt x="20618" y="18900"/>
                  </a:cubicBezTo>
                  <a:cubicBezTo>
                    <a:pt x="20618" y="19397"/>
                    <a:pt x="20399" y="19800"/>
                    <a:pt x="20127" y="19800"/>
                  </a:cubicBezTo>
                  <a:moveTo>
                    <a:pt x="1473" y="19800"/>
                  </a:moveTo>
                  <a:cubicBezTo>
                    <a:pt x="1201" y="19800"/>
                    <a:pt x="982" y="19397"/>
                    <a:pt x="982" y="18900"/>
                  </a:cubicBezTo>
                  <a:cubicBezTo>
                    <a:pt x="982" y="18403"/>
                    <a:pt x="1201" y="18000"/>
                    <a:pt x="1473" y="18000"/>
                  </a:cubicBezTo>
                  <a:cubicBezTo>
                    <a:pt x="1744" y="18000"/>
                    <a:pt x="1964" y="18403"/>
                    <a:pt x="1964" y="18900"/>
                  </a:cubicBezTo>
                  <a:cubicBezTo>
                    <a:pt x="1964" y="19397"/>
                    <a:pt x="1744" y="19800"/>
                    <a:pt x="1473" y="19800"/>
                  </a:cubicBezTo>
                  <a:moveTo>
                    <a:pt x="1473" y="1800"/>
                  </a:moveTo>
                  <a:cubicBezTo>
                    <a:pt x="1744" y="1800"/>
                    <a:pt x="1964" y="2203"/>
                    <a:pt x="1964" y="2700"/>
                  </a:cubicBezTo>
                  <a:cubicBezTo>
                    <a:pt x="1964" y="3197"/>
                    <a:pt x="1744" y="3600"/>
                    <a:pt x="1473" y="3600"/>
                  </a:cubicBezTo>
                  <a:cubicBezTo>
                    <a:pt x="1201" y="3600"/>
                    <a:pt x="982" y="3197"/>
                    <a:pt x="982" y="2700"/>
                  </a:cubicBezTo>
                  <a:cubicBezTo>
                    <a:pt x="982" y="2203"/>
                    <a:pt x="1201" y="1800"/>
                    <a:pt x="1473" y="1800"/>
                  </a:cubicBezTo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806"/>
                    <a:pt x="0" y="1800"/>
                  </a:cubicBezTo>
                  <a:lnTo>
                    <a:pt x="0" y="19800"/>
                  </a:lnTo>
                  <a:cubicBezTo>
                    <a:pt x="0" y="20794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0794"/>
                    <a:pt x="21600" y="19800"/>
                  </a:cubicBezTo>
                  <a:lnTo>
                    <a:pt x="21600" y="1800"/>
                  </a:lnTo>
                  <a:cubicBezTo>
                    <a:pt x="21600" y="806"/>
                    <a:pt x="21160" y="0"/>
                    <a:pt x="20618" y="0"/>
                  </a:cubicBezTo>
                  <a:moveTo>
                    <a:pt x="12385" y="13801"/>
                  </a:moveTo>
                  <a:cubicBezTo>
                    <a:pt x="12304" y="14141"/>
                    <a:pt x="12193" y="14422"/>
                    <a:pt x="12052" y="14646"/>
                  </a:cubicBezTo>
                  <a:cubicBezTo>
                    <a:pt x="11912" y="14871"/>
                    <a:pt x="11747" y="15042"/>
                    <a:pt x="11558" y="15160"/>
                  </a:cubicBezTo>
                  <a:cubicBezTo>
                    <a:pt x="11369" y="15278"/>
                    <a:pt x="11221" y="15345"/>
                    <a:pt x="11001" y="15362"/>
                  </a:cubicBezTo>
                  <a:lnTo>
                    <a:pt x="11001" y="16198"/>
                  </a:lnTo>
                  <a:lnTo>
                    <a:pt x="10605" y="16198"/>
                  </a:lnTo>
                  <a:lnTo>
                    <a:pt x="10605" y="15362"/>
                  </a:lnTo>
                  <a:cubicBezTo>
                    <a:pt x="10368" y="15353"/>
                    <a:pt x="10206" y="15284"/>
                    <a:pt x="10009" y="15154"/>
                  </a:cubicBezTo>
                  <a:cubicBezTo>
                    <a:pt x="9811" y="15023"/>
                    <a:pt x="9642" y="14837"/>
                    <a:pt x="9501" y="14596"/>
                  </a:cubicBezTo>
                  <a:cubicBezTo>
                    <a:pt x="9361" y="14356"/>
                    <a:pt x="9252" y="14061"/>
                    <a:pt x="9175" y="13710"/>
                  </a:cubicBezTo>
                  <a:cubicBezTo>
                    <a:pt x="9098" y="13359"/>
                    <a:pt x="9062" y="12956"/>
                    <a:pt x="9066" y="12498"/>
                  </a:cubicBezTo>
                  <a:lnTo>
                    <a:pt x="9818" y="12498"/>
                  </a:lnTo>
                  <a:cubicBezTo>
                    <a:pt x="9813" y="13036"/>
                    <a:pt x="9877" y="13461"/>
                    <a:pt x="10009" y="13770"/>
                  </a:cubicBezTo>
                  <a:cubicBezTo>
                    <a:pt x="10140" y="14081"/>
                    <a:pt x="10302" y="14244"/>
                    <a:pt x="10605" y="14261"/>
                  </a:cubicBezTo>
                  <a:lnTo>
                    <a:pt x="10605" y="11299"/>
                  </a:lnTo>
                  <a:cubicBezTo>
                    <a:pt x="10425" y="11209"/>
                    <a:pt x="10302" y="11101"/>
                    <a:pt x="10124" y="10974"/>
                  </a:cubicBezTo>
                  <a:cubicBezTo>
                    <a:pt x="9946" y="10849"/>
                    <a:pt x="9786" y="10686"/>
                    <a:pt x="9643" y="10485"/>
                  </a:cubicBezTo>
                  <a:cubicBezTo>
                    <a:pt x="9500" y="10285"/>
                    <a:pt x="9385" y="10035"/>
                    <a:pt x="9297" y="9733"/>
                  </a:cubicBezTo>
                  <a:cubicBezTo>
                    <a:pt x="9209" y="9431"/>
                    <a:pt x="9165" y="9056"/>
                    <a:pt x="9165" y="8607"/>
                  </a:cubicBezTo>
                  <a:cubicBezTo>
                    <a:pt x="9165" y="8216"/>
                    <a:pt x="9206" y="7871"/>
                    <a:pt x="9287" y="7574"/>
                  </a:cubicBezTo>
                  <a:cubicBezTo>
                    <a:pt x="9369" y="7276"/>
                    <a:pt x="9478" y="7026"/>
                    <a:pt x="9617" y="6827"/>
                  </a:cubicBezTo>
                  <a:cubicBezTo>
                    <a:pt x="9755" y="6627"/>
                    <a:pt x="9914" y="6474"/>
                    <a:pt x="10094" y="6368"/>
                  </a:cubicBezTo>
                  <a:cubicBezTo>
                    <a:pt x="10275" y="6262"/>
                    <a:pt x="10408" y="6209"/>
                    <a:pt x="10605" y="6209"/>
                  </a:cubicBezTo>
                  <a:lnTo>
                    <a:pt x="10605" y="5406"/>
                  </a:lnTo>
                  <a:lnTo>
                    <a:pt x="11001" y="5406"/>
                  </a:lnTo>
                  <a:lnTo>
                    <a:pt x="11001" y="6209"/>
                  </a:lnTo>
                  <a:cubicBezTo>
                    <a:pt x="11199" y="6209"/>
                    <a:pt x="11329" y="6257"/>
                    <a:pt x="11505" y="6356"/>
                  </a:cubicBezTo>
                  <a:cubicBezTo>
                    <a:pt x="11681" y="6454"/>
                    <a:pt x="11834" y="6601"/>
                    <a:pt x="11963" y="6796"/>
                  </a:cubicBezTo>
                  <a:cubicBezTo>
                    <a:pt x="12093" y="6992"/>
                    <a:pt x="12196" y="7241"/>
                    <a:pt x="12273" y="7543"/>
                  </a:cubicBezTo>
                  <a:cubicBezTo>
                    <a:pt x="12350" y="7845"/>
                    <a:pt x="12389" y="8195"/>
                    <a:pt x="12389" y="8594"/>
                  </a:cubicBezTo>
                  <a:lnTo>
                    <a:pt x="11637" y="8594"/>
                  </a:lnTo>
                  <a:cubicBezTo>
                    <a:pt x="11628" y="8179"/>
                    <a:pt x="11570" y="7860"/>
                    <a:pt x="11463" y="7641"/>
                  </a:cubicBezTo>
                  <a:cubicBezTo>
                    <a:pt x="11355" y="7420"/>
                    <a:pt x="11238" y="7311"/>
                    <a:pt x="11001" y="7311"/>
                  </a:cubicBezTo>
                  <a:lnTo>
                    <a:pt x="11001" y="9892"/>
                  </a:lnTo>
                  <a:cubicBezTo>
                    <a:pt x="11199" y="9990"/>
                    <a:pt x="11336" y="10104"/>
                    <a:pt x="11525" y="10235"/>
                  </a:cubicBezTo>
                  <a:cubicBezTo>
                    <a:pt x="11714" y="10365"/>
                    <a:pt x="11881" y="10532"/>
                    <a:pt x="12026" y="10736"/>
                  </a:cubicBezTo>
                  <a:cubicBezTo>
                    <a:pt x="12171" y="10940"/>
                    <a:pt x="12287" y="11193"/>
                    <a:pt x="12375" y="11495"/>
                  </a:cubicBezTo>
                  <a:cubicBezTo>
                    <a:pt x="12463" y="11797"/>
                    <a:pt x="12507" y="12168"/>
                    <a:pt x="12507" y="12608"/>
                  </a:cubicBezTo>
                  <a:cubicBezTo>
                    <a:pt x="12507" y="13065"/>
                    <a:pt x="12466" y="13463"/>
                    <a:pt x="12385" y="13801"/>
                  </a:cubicBezTo>
                  <a:moveTo>
                    <a:pt x="10800" y="3600"/>
                  </a:moveTo>
                  <a:cubicBezTo>
                    <a:pt x="8631" y="3600"/>
                    <a:pt x="6873" y="6824"/>
                    <a:pt x="6873" y="10800"/>
                  </a:cubicBezTo>
                  <a:cubicBezTo>
                    <a:pt x="6873" y="14776"/>
                    <a:pt x="8631" y="18000"/>
                    <a:pt x="10800" y="18000"/>
                  </a:cubicBezTo>
                  <a:cubicBezTo>
                    <a:pt x="12969" y="18000"/>
                    <a:pt x="14727" y="14776"/>
                    <a:pt x="14727" y="10800"/>
                  </a:cubicBezTo>
                  <a:cubicBezTo>
                    <a:pt x="14727" y="6824"/>
                    <a:pt x="12969" y="3600"/>
                    <a:pt x="10800" y="3600"/>
                  </a:cubicBezTo>
                  <a:moveTo>
                    <a:pt x="5400" y="3600"/>
                  </a:moveTo>
                  <a:lnTo>
                    <a:pt x="4418" y="3600"/>
                  </a:lnTo>
                  <a:cubicBezTo>
                    <a:pt x="4147" y="3600"/>
                    <a:pt x="3927" y="4002"/>
                    <a:pt x="3927" y="4500"/>
                  </a:cubicBezTo>
                  <a:cubicBezTo>
                    <a:pt x="3927" y="4997"/>
                    <a:pt x="4147" y="5400"/>
                    <a:pt x="4418" y="5400"/>
                  </a:cubicBezTo>
                  <a:lnTo>
                    <a:pt x="5400" y="5400"/>
                  </a:lnTo>
                  <a:cubicBezTo>
                    <a:pt x="5671" y="5400"/>
                    <a:pt x="5891" y="4997"/>
                    <a:pt x="5891" y="4500"/>
                  </a:cubicBezTo>
                  <a:cubicBezTo>
                    <a:pt x="5891" y="4002"/>
                    <a:pt x="5671" y="3600"/>
                    <a:pt x="5400" y="36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endParaRPr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93862" y="1127578"/>
            <a:ext cx="1556276" cy="1868503"/>
            <a:chOff x="7184768" y="1698597"/>
            <a:chExt cx="1828803" cy="2170880"/>
          </a:xfrm>
        </p:grpSpPr>
        <p:sp>
          <p:nvSpPr>
            <p:cNvPr id="86" name="Shape"/>
            <p:cNvSpPr/>
            <p:nvPr/>
          </p:nvSpPr>
          <p:spPr>
            <a:xfrm>
              <a:off x="7184768" y="1698597"/>
              <a:ext cx="1828803" cy="1828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80"/>
                  </a:moveTo>
                  <a:cubicBezTo>
                    <a:pt x="21600" y="4818"/>
                    <a:pt x="16745" y="0"/>
                    <a:pt x="10782" y="0"/>
                  </a:cubicBezTo>
                  <a:cubicBezTo>
                    <a:pt x="4815" y="0"/>
                    <a:pt x="0" y="4818"/>
                    <a:pt x="0" y="10780"/>
                  </a:cubicBezTo>
                  <a:cubicBezTo>
                    <a:pt x="0" y="16746"/>
                    <a:pt x="4815" y="21600"/>
                    <a:pt x="10782" y="21600"/>
                  </a:cubicBezTo>
                  <a:cubicBezTo>
                    <a:pt x="16745" y="21600"/>
                    <a:pt x="21600" y="16746"/>
                    <a:pt x="21600" y="10780"/>
                  </a:cubicBezTo>
                </a:path>
              </a:pathLst>
            </a:custGeom>
            <a:solidFill>
              <a:srgbClr val="B9DE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7413369" y="2007193"/>
              <a:ext cx="1371600" cy="1558848"/>
              <a:chOff x="1961124" y="4586"/>
              <a:chExt cx="3818469" cy="3526556"/>
            </a:xfrm>
          </p:grpSpPr>
          <p:sp>
            <p:nvSpPr>
              <p:cNvPr id="78" name="Rounded Rectangle 77"/>
              <p:cNvSpPr/>
              <p:nvPr/>
            </p:nvSpPr>
            <p:spPr>
              <a:xfrm>
                <a:off x="2607013" y="1391055"/>
                <a:ext cx="418289" cy="1468877"/>
              </a:xfrm>
              <a:prstGeom prst="roundRect">
                <a:avLst>
                  <a:gd name="adj" fmla="val 5039"/>
                </a:avLst>
              </a:prstGeom>
              <a:solidFill>
                <a:srgbClr val="888B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3274983" y="1391054"/>
                <a:ext cx="418289" cy="1468877"/>
              </a:xfrm>
              <a:prstGeom prst="roundRect">
                <a:avLst>
                  <a:gd name="adj" fmla="val 5039"/>
                </a:avLst>
              </a:prstGeom>
              <a:solidFill>
                <a:srgbClr val="888B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3991587" y="1391055"/>
                <a:ext cx="418289" cy="1468877"/>
              </a:xfrm>
              <a:prstGeom prst="roundRect">
                <a:avLst>
                  <a:gd name="adj" fmla="val 5039"/>
                </a:avLst>
              </a:prstGeom>
              <a:solidFill>
                <a:srgbClr val="888B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81" name="Rounded Rectangle 80"/>
              <p:cNvSpPr/>
              <p:nvPr/>
            </p:nvSpPr>
            <p:spPr>
              <a:xfrm>
                <a:off x="4698463" y="1391053"/>
                <a:ext cx="418289" cy="1468877"/>
              </a:xfrm>
              <a:prstGeom prst="roundRect">
                <a:avLst>
                  <a:gd name="adj" fmla="val 5039"/>
                </a:avLst>
              </a:prstGeom>
              <a:solidFill>
                <a:srgbClr val="888B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2140085" y="982495"/>
                <a:ext cx="3482501" cy="288590"/>
              </a:xfrm>
              <a:prstGeom prst="roundRect">
                <a:avLst>
                  <a:gd name="adj" fmla="val 12126"/>
                </a:avLst>
              </a:prstGeom>
              <a:solidFill>
                <a:srgbClr val="888B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83" name="Rounded Rectangle 83"/>
              <p:cNvSpPr/>
              <p:nvPr/>
            </p:nvSpPr>
            <p:spPr>
              <a:xfrm>
                <a:off x="2373548" y="2594040"/>
                <a:ext cx="3015574" cy="411807"/>
              </a:xfrm>
              <a:custGeom>
                <a:avLst/>
                <a:gdLst/>
                <a:ahLst/>
                <a:cxnLst/>
                <a:rect l="l" t="t" r="r" b="b"/>
                <a:pathLst>
                  <a:path w="3015574" h="411807">
                    <a:moveTo>
                      <a:pt x="49939" y="0"/>
                    </a:moveTo>
                    <a:lnTo>
                      <a:pt x="2965638" y="0"/>
                    </a:lnTo>
                    <a:cubicBezTo>
                      <a:pt x="2993217" y="0"/>
                      <a:pt x="3015574" y="22357"/>
                      <a:pt x="3015574" y="49936"/>
                    </a:cubicBezTo>
                    <a:lnTo>
                      <a:pt x="3015574" y="361871"/>
                    </a:lnTo>
                    <a:lnTo>
                      <a:pt x="3015571" y="361886"/>
                    </a:lnTo>
                    <a:lnTo>
                      <a:pt x="3015571" y="411807"/>
                    </a:lnTo>
                    <a:lnTo>
                      <a:pt x="2965638" y="411807"/>
                    </a:lnTo>
                    <a:lnTo>
                      <a:pt x="49939" y="411807"/>
                    </a:lnTo>
                    <a:lnTo>
                      <a:pt x="0" y="411807"/>
                    </a:lnTo>
                    <a:lnTo>
                      <a:pt x="0" y="100522"/>
                    </a:lnTo>
                    <a:lnTo>
                      <a:pt x="3" y="100522"/>
                    </a:lnTo>
                    <a:lnTo>
                      <a:pt x="3" y="49936"/>
                    </a:lnTo>
                    <a:cubicBezTo>
                      <a:pt x="3" y="22357"/>
                      <a:pt x="22360" y="0"/>
                      <a:pt x="49939" y="0"/>
                    </a:cubicBezTo>
                    <a:close/>
                  </a:path>
                </a:pathLst>
              </a:custGeom>
              <a:solidFill>
                <a:srgbClr val="B1B3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84" name="Rounded Rectangle 84"/>
              <p:cNvSpPr/>
              <p:nvPr/>
            </p:nvSpPr>
            <p:spPr>
              <a:xfrm>
                <a:off x="2140084" y="3119335"/>
                <a:ext cx="3482502" cy="411807"/>
              </a:xfrm>
              <a:custGeom>
                <a:avLst/>
                <a:gdLst/>
                <a:ahLst/>
                <a:cxnLst/>
                <a:rect l="l" t="t" r="r" b="b"/>
                <a:pathLst>
                  <a:path w="3482502" h="411807">
                    <a:moveTo>
                      <a:pt x="59664" y="0"/>
                    </a:moveTo>
                    <a:lnTo>
                      <a:pt x="3422839" y="0"/>
                    </a:lnTo>
                    <a:cubicBezTo>
                      <a:pt x="3455790" y="0"/>
                      <a:pt x="3482502" y="26712"/>
                      <a:pt x="3482502" y="59663"/>
                    </a:cubicBezTo>
                    <a:lnTo>
                      <a:pt x="3482502" y="352144"/>
                    </a:lnTo>
                    <a:lnTo>
                      <a:pt x="3482501" y="352149"/>
                    </a:lnTo>
                    <a:lnTo>
                      <a:pt x="3482501" y="411807"/>
                    </a:lnTo>
                    <a:lnTo>
                      <a:pt x="3422839" y="411807"/>
                    </a:lnTo>
                    <a:lnTo>
                      <a:pt x="59664" y="411807"/>
                    </a:lnTo>
                    <a:lnTo>
                      <a:pt x="0" y="411807"/>
                    </a:lnTo>
                    <a:lnTo>
                      <a:pt x="0" y="100522"/>
                    </a:lnTo>
                    <a:lnTo>
                      <a:pt x="1" y="100522"/>
                    </a:lnTo>
                    <a:lnTo>
                      <a:pt x="1" y="59663"/>
                    </a:lnTo>
                    <a:cubicBezTo>
                      <a:pt x="1" y="26712"/>
                      <a:pt x="26713" y="0"/>
                      <a:pt x="59664" y="0"/>
                    </a:cubicBezTo>
                    <a:close/>
                  </a:path>
                </a:pathLst>
              </a:custGeom>
              <a:solidFill>
                <a:srgbClr val="B1B3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85" name="Rounded Rectangle 85"/>
              <p:cNvSpPr/>
              <p:nvPr/>
            </p:nvSpPr>
            <p:spPr>
              <a:xfrm>
                <a:off x="1961124" y="4586"/>
                <a:ext cx="3818469" cy="1050871"/>
              </a:xfrm>
              <a:custGeom>
                <a:avLst/>
                <a:gdLst/>
                <a:ahLst/>
                <a:cxnLst/>
                <a:rect l="l" t="t" r="r" b="b"/>
                <a:pathLst>
                  <a:path w="3818469" h="834125">
                    <a:moveTo>
                      <a:pt x="1913986" y="0"/>
                    </a:moveTo>
                    <a:lnTo>
                      <a:pt x="3818469" y="731062"/>
                    </a:lnTo>
                    <a:cubicBezTo>
                      <a:pt x="3802591" y="790989"/>
                      <a:pt x="3747501" y="834125"/>
                      <a:pt x="3682336" y="834125"/>
                    </a:cubicBezTo>
                    <a:lnTo>
                      <a:pt x="135396" y="834125"/>
                    </a:lnTo>
                    <a:cubicBezTo>
                      <a:pt x="71549" y="834125"/>
                      <a:pt x="17373" y="792716"/>
                      <a:pt x="0" y="734710"/>
                    </a:cubicBezTo>
                    <a:close/>
                  </a:path>
                </a:pathLst>
              </a:custGeom>
              <a:solidFill>
                <a:srgbClr val="B1B3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</p:grpSp>
        <p:sp>
          <p:nvSpPr>
            <p:cNvPr id="87" name="Rounded Rectangle 86"/>
            <p:cNvSpPr/>
            <p:nvPr/>
          </p:nvSpPr>
          <p:spPr>
            <a:xfrm>
              <a:off x="7355004" y="3497385"/>
              <a:ext cx="1488332" cy="372092"/>
            </a:xfrm>
            <a:prstGeom prst="roundRect">
              <a:avLst/>
            </a:prstGeom>
            <a:solidFill>
              <a:srgbClr val="5356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Intermediary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Shape"/>
            <p:cNvSpPr/>
            <p:nvPr/>
          </p:nvSpPr>
          <p:spPr>
            <a:xfrm>
              <a:off x="7951855" y="2125835"/>
              <a:ext cx="294628" cy="295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949" y="13580"/>
                  </a:moveTo>
                  <a:cubicBezTo>
                    <a:pt x="11701" y="13784"/>
                    <a:pt x="11474" y="13901"/>
                    <a:pt x="11085" y="13931"/>
                  </a:cubicBezTo>
                  <a:lnTo>
                    <a:pt x="11085" y="11339"/>
                  </a:lnTo>
                  <a:cubicBezTo>
                    <a:pt x="11251" y="11383"/>
                    <a:pt x="11321" y="11435"/>
                    <a:pt x="11479" y="11494"/>
                  </a:cubicBezTo>
                  <a:cubicBezTo>
                    <a:pt x="11638" y="11554"/>
                    <a:pt x="11780" y="11632"/>
                    <a:pt x="11906" y="11728"/>
                  </a:cubicBezTo>
                  <a:cubicBezTo>
                    <a:pt x="12032" y="11824"/>
                    <a:pt x="12133" y="11943"/>
                    <a:pt x="12208" y="12084"/>
                  </a:cubicBezTo>
                  <a:cubicBezTo>
                    <a:pt x="12284" y="12225"/>
                    <a:pt x="12322" y="12399"/>
                    <a:pt x="12322" y="12607"/>
                  </a:cubicBezTo>
                  <a:cubicBezTo>
                    <a:pt x="12322" y="13052"/>
                    <a:pt x="12198" y="13376"/>
                    <a:pt x="11949" y="13580"/>
                  </a:cubicBezTo>
                  <a:moveTo>
                    <a:pt x="10437" y="9837"/>
                  </a:moveTo>
                  <a:cubicBezTo>
                    <a:pt x="10286" y="9800"/>
                    <a:pt x="10228" y="9753"/>
                    <a:pt x="10081" y="9698"/>
                  </a:cubicBezTo>
                  <a:cubicBezTo>
                    <a:pt x="9933" y="9642"/>
                    <a:pt x="9803" y="9570"/>
                    <a:pt x="9692" y="9481"/>
                  </a:cubicBezTo>
                  <a:cubicBezTo>
                    <a:pt x="9581" y="9392"/>
                    <a:pt x="9489" y="9285"/>
                    <a:pt x="9417" y="9159"/>
                  </a:cubicBezTo>
                  <a:cubicBezTo>
                    <a:pt x="9345" y="9032"/>
                    <a:pt x="9309" y="8880"/>
                    <a:pt x="9309" y="8702"/>
                  </a:cubicBezTo>
                  <a:cubicBezTo>
                    <a:pt x="9309" y="8309"/>
                    <a:pt x="9415" y="8030"/>
                    <a:pt x="9627" y="7862"/>
                  </a:cubicBezTo>
                  <a:cubicBezTo>
                    <a:pt x="9839" y="7696"/>
                    <a:pt x="10048" y="7612"/>
                    <a:pt x="10437" y="7612"/>
                  </a:cubicBezTo>
                  <a:cubicBezTo>
                    <a:pt x="10437" y="7612"/>
                    <a:pt x="10437" y="9837"/>
                    <a:pt x="10437" y="9837"/>
                  </a:cubicBezTo>
                  <a:close/>
                  <a:moveTo>
                    <a:pt x="12765" y="10727"/>
                  </a:moveTo>
                  <a:cubicBezTo>
                    <a:pt x="12527" y="10542"/>
                    <a:pt x="12253" y="10390"/>
                    <a:pt x="11944" y="10271"/>
                  </a:cubicBezTo>
                  <a:cubicBezTo>
                    <a:pt x="11634" y="10153"/>
                    <a:pt x="11410" y="10049"/>
                    <a:pt x="11085" y="9959"/>
                  </a:cubicBezTo>
                  <a:lnTo>
                    <a:pt x="11085" y="7612"/>
                  </a:lnTo>
                  <a:cubicBezTo>
                    <a:pt x="11474" y="7612"/>
                    <a:pt x="11665" y="7713"/>
                    <a:pt x="11841" y="7913"/>
                  </a:cubicBezTo>
                  <a:cubicBezTo>
                    <a:pt x="12017" y="8113"/>
                    <a:pt x="12113" y="8402"/>
                    <a:pt x="12127" y="8781"/>
                  </a:cubicBezTo>
                  <a:lnTo>
                    <a:pt x="13359" y="8781"/>
                  </a:lnTo>
                  <a:cubicBezTo>
                    <a:pt x="13359" y="8417"/>
                    <a:pt x="13295" y="8098"/>
                    <a:pt x="13170" y="7824"/>
                  </a:cubicBezTo>
                  <a:cubicBezTo>
                    <a:pt x="13043" y="7550"/>
                    <a:pt x="12875" y="7323"/>
                    <a:pt x="12662" y="7145"/>
                  </a:cubicBezTo>
                  <a:cubicBezTo>
                    <a:pt x="12449" y="6967"/>
                    <a:pt x="12200" y="6833"/>
                    <a:pt x="11911" y="6744"/>
                  </a:cubicBezTo>
                  <a:cubicBezTo>
                    <a:pt x="11623" y="6656"/>
                    <a:pt x="11410" y="6611"/>
                    <a:pt x="11085" y="6611"/>
                  </a:cubicBezTo>
                  <a:lnTo>
                    <a:pt x="11085" y="5881"/>
                  </a:lnTo>
                  <a:lnTo>
                    <a:pt x="10437" y="5881"/>
                  </a:lnTo>
                  <a:lnTo>
                    <a:pt x="10437" y="6611"/>
                  </a:lnTo>
                  <a:cubicBezTo>
                    <a:pt x="10113" y="6611"/>
                    <a:pt x="9895" y="6659"/>
                    <a:pt x="9600" y="6756"/>
                  </a:cubicBezTo>
                  <a:cubicBezTo>
                    <a:pt x="9305" y="6852"/>
                    <a:pt x="9044" y="6991"/>
                    <a:pt x="8817" y="7173"/>
                  </a:cubicBezTo>
                  <a:cubicBezTo>
                    <a:pt x="8590" y="7355"/>
                    <a:pt x="8410" y="7581"/>
                    <a:pt x="8277" y="7852"/>
                  </a:cubicBezTo>
                  <a:cubicBezTo>
                    <a:pt x="8144" y="8122"/>
                    <a:pt x="8077" y="8436"/>
                    <a:pt x="8077" y="8791"/>
                  </a:cubicBezTo>
                  <a:cubicBezTo>
                    <a:pt x="8077" y="9199"/>
                    <a:pt x="8150" y="9541"/>
                    <a:pt x="8293" y="9815"/>
                  </a:cubicBezTo>
                  <a:cubicBezTo>
                    <a:pt x="8438" y="10089"/>
                    <a:pt x="8626" y="10317"/>
                    <a:pt x="8860" y="10499"/>
                  </a:cubicBezTo>
                  <a:cubicBezTo>
                    <a:pt x="9094" y="10681"/>
                    <a:pt x="9357" y="10829"/>
                    <a:pt x="9649" y="10944"/>
                  </a:cubicBezTo>
                  <a:cubicBezTo>
                    <a:pt x="9940" y="11059"/>
                    <a:pt x="10142" y="11157"/>
                    <a:pt x="10437" y="11239"/>
                  </a:cubicBezTo>
                  <a:lnTo>
                    <a:pt x="10437" y="13931"/>
                  </a:lnTo>
                  <a:cubicBezTo>
                    <a:pt x="9940" y="13916"/>
                    <a:pt x="9676" y="13768"/>
                    <a:pt x="9460" y="13486"/>
                  </a:cubicBezTo>
                  <a:cubicBezTo>
                    <a:pt x="9244" y="13204"/>
                    <a:pt x="9139" y="12818"/>
                    <a:pt x="9147" y="12329"/>
                  </a:cubicBezTo>
                  <a:lnTo>
                    <a:pt x="7915" y="12329"/>
                  </a:lnTo>
                  <a:cubicBezTo>
                    <a:pt x="7908" y="12744"/>
                    <a:pt x="7967" y="13111"/>
                    <a:pt x="8094" y="13430"/>
                  </a:cubicBezTo>
                  <a:cubicBezTo>
                    <a:pt x="8220" y="13749"/>
                    <a:pt x="8397" y="14018"/>
                    <a:pt x="8628" y="14236"/>
                  </a:cubicBezTo>
                  <a:cubicBezTo>
                    <a:pt x="8858" y="14455"/>
                    <a:pt x="9136" y="14624"/>
                    <a:pt x="9460" y="14743"/>
                  </a:cubicBezTo>
                  <a:cubicBezTo>
                    <a:pt x="9784" y="14861"/>
                    <a:pt x="10048" y="14924"/>
                    <a:pt x="10437" y="14932"/>
                  </a:cubicBezTo>
                  <a:lnTo>
                    <a:pt x="10437" y="15692"/>
                  </a:lnTo>
                  <a:lnTo>
                    <a:pt x="11085" y="15692"/>
                  </a:lnTo>
                  <a:lnTo>
                    <a:pt x="11085" y="14932"/>
                  </a:lnTo>
                  <a:cubicBezTo>
                    <a:pt x="11446" y="14917"/>
                    <a:pt x="11688" y="14856"/>
                    <a:pt x="11998" y="14748"/>
                  </a:cubicBezTo>
                  <a:cubicBezTo>
                    <a:pt x="12307" y="14641"/>
                    <a:pt x="12578" y="14485"/>
                    <a:pt x="12808" y="14281"/>
                  </a:cubicBezTo>
                  <a:cubicBezTo>
                    <a:pt x="13038" y="14077"/>
                    <a:pt x="13220" y="13821"/>
                    <a:pt x="13353" y="13513"/>
                  </a:cubicBezTo>
                  <a:cubicBezTo>
                    <a:pt x="13486" y="13206"/>
                    <a:pt x="13553" y="12844"/>
                    <a:pt x="13553" y="12429"/>
                  </a:cubicBezTo>
                  <a:cubicBezTo>
                    <a:pt x="13553" y="12028"/>
                    <a:pt x="13481" y="11691"/>
                    <a:pt x="13337" y="11417"/>
                  </a:cubicBezTo>
                  <a:cubicBezTo>
                    <a:pt x="13193" y="11142"/>
                    <a:pt x="13002" y="10912"/>
                    <a:pt x="12765" y="10727"/>
                  </a:cubicBezTo>
                </a:path>
              </a:pathLst>
            </a:custGeom>
            <a:solidFill>
              <a:srgbClr val="53565A"/>
            </a:solidFill>
            <a:ln w="12700">
              <a:solidFill>
                <a:srgbClr val="53565A"/>
              </a:solidFill>
              <a:miter lim="400000"/>
            </a:ln>
          </p:spPr>
          <p:txBody>
            <a:bodyPr lIns="45719" rIns="45719" anchor="ctr"/>
            <a:lstStyle/>
            <a:p>
              <a:endParaRPr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2134" y="2209667"/>
            <a:ext cx="1439693" cy="1092096"/>
            <a:chOff x="126460" y="2322314"/>
            <a:chExt cx="1439693" cy="1092096"/>
          </a:xfrm>
        </p:grpSpPr>
        <p:sp>
          <p:nvSpPr>
            <p:cNvPr id="6" name="Rectangle 5"/>
            <p:cNvSpPr/>
            <p:nvPr/>
          </p:nvSpPr>
          <p:spPr>
            <a:xfrm>
              <a:off x="126460" y="2322314"/>
              <a:ext cx="1439693" cy="1092096"/>
            </a:xfrm>
            <a:prstGeom prst="rect">
              <a:avLst/>
            </a:prstGeom>
            <a:solidFill>
              <a:srgbClr val="E7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225381" y="2415038"/>
              <a:ext cx="1253198" cy="876639"/>
              <a:chOff x="639038" y="3663936"/>
              <a:chExt cx="1588220" cy="876639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639041" y="3663936"/>
                <a:ext cx="1588217" cy="217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Alex’s Ledger</a:t>
                </a:r>
              </a:p>
            </p:txBody>
          </p:sp>
          <p:grpSp>
            <p:nvGrpSpPr>
              <p:cNvPr id="92" name="Group 91"/>
              <p:cNvGrpSpPr/>
              <p:nvPr/>
            </p:nvGrpSpPr>
            <p:grpSpPr>
              <a:xfrm>
                <a:off x="639038" y="3959893"/>
                <a:ext cx="1588220" cy="580682"/>
                <a:chOff x="6772093" y="2697162"/>
                <a:chExt cx="1588220" cy="580682"/>
              </a:xfrm>
              <a:solidFill>
                <a:srgbClr val="0070C0"/>
              </a:solidFill>
            </p:grpSpPr>
            <p:sp>
              <p:nvSpPr>
                <p:cNvPr id="93" name="Rectangle 92"/>
                <p:cNvSpPr/>
                <p:nvPr/>
              </p:nvSpPr>
              <p:spPr>
                <a:xfrm>
                  <a:off x="7238479" y="2697164"/>
                  <a:ext cx="1121834" cy="133275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7238479" y="2920867"/>
                  <a:ext cx="1121834" cy="133275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7238478" y="3144569"/>
                  <a:ext cx="1121834" cy="133275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6772096" y="2697162"/>
                  <a:ext cx="367759" cy="133277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6772094" y="2920865"/>
                  <a:ext cx="367759" cy="133277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6772093" y="3144567"/>
                  <a:ext cx="367759" cy="133277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</p:grpSp>
      </p:grpSp>
      <p:grpSp>
        <p:nvGrpSpPr>
          <p:cNvPr id="103" name="Group 102"/>
          <p:cNvGrpSpPr/>
          <p:nvPr/>
        </p:nvGrpSpPr>
        <p:grpSpPr>
          <a:xfrm>
            <a:off x="7587615" y="2209842"/>
            <a:ext cx="1439693" cy="1092096"/>
            <a:chOff x="126460" y="2322314"/>
            <a:chExt cx="1439693" cy="1092096"/>
          </a:xfrm>
        </p:grpSpPr>
        <p:sp>
          <p:nvSpPr>
            <p:cNvPr id="104" name="Rectangle 103"/>
            <p:cNvSpPr/>
            <p:nvPr/>
          </p:nvSpPr>
          <p:spPr>
            <a:xfrm>
              <a:off x="126460" y="2322314"/>
              <a:ext cx="1439693" cy="1092096"/>
            </a:xfrm>
            <a:prstGeom prst="rect">
              <a:avLst/>
            </a:prstGeom>
            <a:solidFill>
              <a:srgbClr val="E7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225381" y="2415038"/>
              <a:ext cx="1253198" cy="876639"/>
              <a:chOff x="639038" y="3663936"/>
              <a:chExt cx="1588220" cy="876639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639041" y="3663936"/>
                <a:ext cx="1588217" cy="217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Bob’s Ledger</a:t>
                </a:r>
              </a:p>
            </p:txBody>
          </p:sp>
          <p:grpSp>
            <p:nvGrpSpPr>
              <p:cNvPr id="108" name="Group 107"/>
              <p:cNvGrpSpPr/>
              <p:nvPr/>
            </p:nvGrpSpPr>
            <p:grpSpPr>
              <a:xfrm>
                <a:off x="639038" y="3959893"/>
                <a:ext cx="1588220" cy="580682"/>
                <a:chOff x="6772093" y="2697162"/>
                <a:chExt cx="1588220" cy="580682"/>
              </a:xfrm>
              <a:solidFill>
                <a:srgbClr val="0070C0"/>
              </a:solidFill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7238479" y="2697164"/>
                  <a:ext cx="1121834" cy="133275"/>
                </a:xfrm>
                <a:prstGeom prst="rect">
                  <a:avLst/>
                </a:prstGeom>
                <a:solidFill>
                  <a:srgbClr val="E8772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7238479" y="2920867"/>
                  <a:ext cx="1121834" cy="133275"/>
                </a:xfrm>
                <a:prstGeom prst="rect">
                  <a:avLst/>
                </a:prstGeom>
                <a:solidFill>
                  <a:srgbClr val="E8772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7238478" y="3144569"/>
                  <a:ext cx="1121834" cy="133275"/>
                </a:xfrm>
                <a:prstGeom prst="rect">
                  <a:avLst/>
                </a:prstGeom>
                <a:solidFill>
                  <a:srgbClr val="E8772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6772096" y="2697162"/>
                  <a:ext cx="367759" cy="133277"/>
                </a:xfrm>
                <a:prstGeom prst="rect">
                  <a:avLst/>
                </a:prstGeom>
                <a:solidFill>
                  <a:srgbClr val="E8772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6772094" y="2920865"/>
                  <a:ext cx="367759" cy="133277"/>
                </a:xfrm>
                <a:prstGeom prst="rect">
                  <a:avLst/>
                </a:prstGeom>
                <a:solidFill>
                  <a:srgbClr val="E8772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6772093" y="3144567"/>
                  <a:ext cx="367759" cy="133277"/>
                </a:xfrm>
                <a:prstGeom prst="rect">
                  <a:avLst/>
                </a:prstGeom>
                <a:solidFill>
                  <a:srgbClr val="E8772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</p:grpSp>
      </p:grpSp>
      <p:sp>
        <p:nvSpPr>
          <p:cNvPr id="115" name="TextBox 114"/>
          <p:cNvSpPr txBox="1"/>
          <p:nvPr/>
        </p:nvSpPr>
        <p:spPr>
          <a:xfrm>
            <a:off x="400455" y="3357662"/>
            <a:ext cx="914400" cy="4474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-$100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850261" y="3365325"/>
            <a:ext cx="914400" cy="4474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4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+$100</a:t>
            </a:r>
          </a:p>
        </p:txBody>
      </p:sp>
    </p:spTree>
    <p:extLst>
      <p:ext uri="{BB962C8B-B14F-4D97-AF65-F5344CB8AC3E}">
        <p14:creationId xmlns:p14="http://schemas.microsoft.com/office/powerpoint/2010/main" val="497072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9.62369E-7 L -0.09358 -9.62369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05922E-6 L 0.09896 -4.05922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8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99 -0.02961 L 0.15347 -0.02807 C 0.14219 -0.02807 0.12413 -0.02684 0.10573 -0.02375 C 0.0842 -0.02036 0.0684 -0.01728 0.05573 -0.0145 L -1.38889E-6 2.40592E-6 " pathEditMode="relative" rAng="10526774" ptsTypes="FffFF">
                                      <p:cBhvr>
                                        <p:cTn id="24" dur="2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17" y="101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927 0.00741 L 0.36441 -0.00832 C 0.35261 -0.01203 0.33559 -0.01573 0.31684 -0.01974 C 0.29497 -0.02282 0.27813 -0.02498 0.26615 -0.02498 L 0.20799 -0.02961 " pathEditMode="relative" rAng="11137618" ptsTypes="FffFF">
                                      <p:cBhvr>
                                        <p:cTn id="34" dur="2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38" y="-231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/>
        </p:nvGrpSpPr>
        <p:grpSpPr>
          <a:xfrm>
            <a:off x="6122050" y="1700956"/>
            <a:ext cx="1828800" cy="2167885"/>
            <a:chOff x="5032574" y="1701592"/>
            <a:chExt cx="1828800" cy="2167885"/>
          </a:xfrm>
        </p:grpSpPr>
        <p:grpSp>
          <p:nvGrpSpPr>
            <p:cNvPr id="109" name="Group"/>
            <p:cNvGrpSpPr/>
            <p:nvPr/>
          </p:nvGrpSpPr>
          <p:grpSpPr>
            <a:xfrm>
              <a:off x="5032574" y="1701592"/>
              <a:ext cx="1828800" cy="1828800"/>
              <a:chOff x="0" y="0"/>
              <a:chExt cx="655502" cy="655502"/>
            </a:xfrm>
          </p:grpSpPr>
          <p:sp>
            <p:nvSpPr>
              <p:cNvPr id="111" name="Shape"/>
              <p:cNvSpPr/>
              <p:nvPr/>
            </p:nvSpPr>
            <p:spPr>
              <a:xfrm>
                <a:off x="0" y="0"/>
                <a:ext cx="655503" cy="655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0"/>
                    </a:moveTo>
                    <a:cubicBezTo>
                      <a:pt x="21600" y="4818"/>
                      <a:pt x="16745" y="0"/>
                      <a:pt x="10782" y="0"/>
                    </a:cubicBezTo>
                    <a:cubicBezTo>
                      <a:pt x="4815" y="0"/>
                      <a:pt x="0" y="4818"/>
                      <a:pt x="0" y="10780"/>
                    </a:cubicBezTo>
                    <a:cubicBezTo>
                      <a:pt x="0" y="16746"/>
                      <a:pt x="4815" y="21600"/>
                      <a:pt x="10782" y="21600"/>
                    </a:cubicBezTo>
                    <a:cubicBezTo>
                      <a:pt x="16745" y="21600"/>
                      <a:pt x="21600" y="16746"/>
                      <a:pt x="21600" y="10780"/>
                    </a:cubicBezTo>
                  </a:path>
                </a:pathLst>
              </a:custGeom>
              <a:solidFill>
                <a:srgbClr val="8379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12" name="Shape"/>
              <p:cNvSpPr/>
              <p:nvPr/>
            </p:nvSpPr>
            <p:spPr>
              <a:xfrm>
                <a:off x="327024" y="0"/>
                <a:ext cx="328479" cy="655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0"/>
                    </a:moveTo>
                    <a:cubicBezTo>
                      <a:pt x="21600" y="4818"/>
                      <a:pt x="11906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1906" y="21600"/>
                      <a:pt x="21600" y="16746"/>
                      <a:pt x="21600" y="10780"/>
                    </a:cubicBezTo>
                  </a:path>
                </a:pathLst>
              </a:custGeom>
              <a:solidFill>
                <a:srgbClr val="7C727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13" name="Shape"/>
              <p:cNvSpPr/>
              <p:nvPr/>
            </p:nvSpPr>
            <p:spPr>
              <a:xfrm>
                <a:off x="0" y="0"/>
                <a:ext cx="655503" cy="655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0"/>
                    </a:moveTo>
                    <a:cubicBezTo>
                      <a:pt x="21600" y="4818"/>
                      <a:pt x="16745" y="0"/>
                      <a:pt x="10782" y="0"/>
                    </a:cubicBezTo>
                    <a:cubicBezTo>
                      <a:pt x="4815" y="0"/>
                      <a:pt x="0" y="4818"/>
                      <a:pt x="0" y="10780"/>
                    </a:cubicBezTo>
                    <a:cubicBezTo>
                      <a:pt x="0" y="16746"/>
                      <a:pt x="4815" y="21600"/>
                      <a:pt x="10782" y="21600"/>
                    </a:cubicBezTo>
                    <a:cubicBezTo>
                      <a:pt x="16745" y="21600"/>
                      <a:pt x="21600" y="16746"/>
                      <a:pt x="21600" y="10780"/>
                    </a:cubicBezTo>
                  </a:path>
                </a:pathLst>
              </a:custGeom>
              <a:solidFill>
                <a:srgbClr val="E8772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14" name="Shape"/>
              <p:cNvSpPr/>
              <p:nvPr/>
            </p:nvSpPr>
            <p:spPr>
              <a:xfrm>
                <a:off x="279400" y="409574"/>
                <a:ext cx="95116" cy="218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413"/>
                    </a:moveTo>
                    <a:lnTo>
                      <a:pt x="11135" y="21600"/>
                    </a:lnTo>
                    <a:lnTo>
                      <a:pt x="0" y="10413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10413"/>
                    </a:lnTo>
                  </a:path>
                </a:pathLst>
              </a:custGeom>
              <a:solidFill>
                <a:srgbClr val="D9A8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15" name="Shape"/>
              <p:cNvSpPr/>
              <p:nvPr/>
            </p:nvSpPr>
            <p:spPr>
              <a:xfrm>
                <a:off x="122238" y="473074"/>
                <a:ext cx="204653" cy="182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1" y="0"/>
                    </a:moveTo>
                    <a:cubicBezTo>
                      <a:pt x="16601" y="0"/>
                      <a:pt x="5808" y="1505"/>
                      <a:pt x="4388" y="3202"/>
                    </a:cubicBezTo>
                    <a:cubicBezTo>
                      <a:pt x="3167" y="4691"/>
                      <a:pt x="525" y="18478"/>
                      <a:pt x="0" y="21600"/>
                    </a:cubicBezTo>
                    <a:cubicBezTo>
                      <a:pt x="16814" y="21600"/>
                      <a:pt x="21600" y="21600"/>
                      <a:pt x="21600" y="21600"/>
                    </a:cubicBezTo>
                    <a:cubicBezTo>
                      <a:pt x="21600" y="14251"/>
                      <a:pt x="21600" y="14251"/>
                      <a:pt x="21600" y="14251"/>
                    </a:cubicBezTo>
                    <a:lnTo>
                      <a:pt x="16601" y="0"/>
                    </a:lnTo>
                  </a:path>
                </a:pathLst>
              </a:cu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16" name="Shape"/>
              <p:cNvSpPr/>
              <p:nvPr/>
            </p:nvSpPr>
            <p:spPr>
              <a:xfrm>
                <a:off x="327024" y="473074"/>
                <a:ext cx="206241" cy="182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64" y="0"/>
                    </a:moveTo>
                    <a:cubicBezTo>
                      <a:pt x="5064" y="0"/>
                      <a:pt x="15815" y="1505"/>
                      <a:pt x="17243" y="3202"/>
                    </a:cubicBezTo>
                    <a:cubicBezTo>
                      <a:pt x="18460" y="4691"/>
                      <a:pt x="21105" y="18478"/>
                      <a:pt x="21600" y="21600"/>
                    </a:cubicBezTo>
                    <a:cubicBezTo>
                      <a:pt x="4866" y="21600"/>
                      <a:pt x="0" y="21600"/>
                      <a:pt x="0" y="21600"/>
                    </a:cubicBezTo>
                    <a:cubicBezTo>
                      <a:pt x="0" y="14251"/>
                      <a:pt x="0" y="14251"/>
                      <a:pt x="0" y="14251"/>
                    </a:cubicBezTo>
                    <a:lnTo>
                      <a:pt x="5064" y="0"/>
                    </a:lnTo>
                  </a:path>
                </a:pathLst>
              </a:custGeom>
              <a:solidFill>
                <a:srgbClr val="E7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17" name="Shape"/>
              <p:cNvSpPr/>
              <p:nvPr/>
            </p:nvSpPr>
            <p:spPr>
              <a:xfrm>
                <a:off x="327024" y="109537"/>
                <a:ext cx="120517" cy="318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462" y="0"/>
                      <a:pt x="21600" y="1771"/>
                      <a:pt x="21600" y="10152"/>
                    </a:cubicBezTo>
                    <a:cubicBezTo>
                      <a:pt x="21600" y="14990"/>
                      <a:pt x="17454" y="18195"/>
                      <a:pt x="15549" y="19053"/>
                    </a:cubicBezTo>
                    <a:cubicBezTo>
                      <a:pt x="13838" y="19902"/>
                      <a:pt x="4508" y="21600"/>
                      <a:pt x="0" y="21600"/>
                    </a:cubicBezTo>
                    <a:cubicBezTo>
                      <a:pt x="0" y="13101"/>
                      <a:pt x="0" y="0"/>
                      <a:pt x="0" y="0"/>
                    </a:cubicBezTo>
                  </a:path>
                </a:pathLst>
              </a:custGeom>
              <a:solidFill>
                <a:srgbClr val="E9C0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18" name="Shape"/>
              <p:cNvSpPr/>
              <p:nvPr/>
            </p:nvSpPr>
            <p:spPr>
              <a:xfrm>
                <a:off x="420741" y="249274"/>
                <a:ext cx="50456" cy="72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42" h="20645" extrusionOk="0">
                    <a:moveTo>
                      <a:pt x="20135" y="11440"/>
                    </a:moveTo>
                    <a:cubicBezTo>
                      <a:pt x="20941" y="5644"/>
                      <a:pt x="17072" y="621"/>
                      <a:pt x="11645" y="41"/>
                    </a:cubicBezTo>
                    <a:cubicBezTo>
                      <a:pt x="6272" y="-461"/>
                      <a:pt x="1275" y="3712"/>
                      <a:pt x="93" y="9508"/>
                    </a:cubicBezTo>
                    <a:cubicBezTo>
                      <a:pt x="-659" y="15034"/>
                      <a:pt x="3210" y="20289"/>
                      <a:pt x="8583" y="20598"/>
                    </a:cubicBezTo>
                    <a:cubicBezTo>
                      <a:pt x="13956" y="21139"/>
                      <a:pt x="19383" y="17004"/>
                      <a:pt x="20135" y="11440"/>
                    </a:cubicBezTo>
                  </a:path>
                </a:pathLst>
              </a:custGeom>
              <a:solidFill>
                <a:srgbClr val="E9C0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19" name="Shape"/>
              <p:cNvSpPr/>
              <p:nvPr/>
            </p:nvSpPr>
            <p:spPr>
              <a:xfrm>
                <a:off x="206374" y="109537"/>
                <a:ext cx="120516" cy="318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3242" y="0"/>
                      <a:pt x="0" y="1771"/>
                      <a:pt x="0" y="10152"/>
                    </a:cubicBezTo>
                    <a:cubicBezTo>
                      <a:pt x="0" y="14990"/>
                      <a:pt x="4155" y="18195"/>
                      <a:pt x="6099" y="19053"/>
                    </a:cubicBezTo>
                    <a:cubicBezTo>
                      <a:pt x="7848" y="19902"/>
                      <a:pt x="17251" y="21600"/>
                      <a:pt x="21600" y="21600"/>
                    </a:cubicBezTo>
                    <a:cubicBezTo>
                      <a:pt x="21600" y="13101"/>
                      <a:pt x="21600" y="0"/>
                      <a:pt x="21600" y="0"/>
                    </a:cubicBezTo>
                  </a:path>
                </a:pathLst>
              </a:custGeom>
              <a:solidFill>
                <a:srgbClr val="F2D8B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20" name="Shape"/>
              <p:cNvSpPr/>
              <p:nvPr/>
            </p:nvSpPr>
            <p:spPr>
              <a:xfrm>
                <a:off x="184101" y="249274"/>
                <a:ext cx="50657" cy="72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22" h="20645" extrusionOk="0">
                    <a:moveTo>
                      <a:pt x="82" y="11440"/>
                    </a:moveTo>
                    <a:cubicBezTo>
                      <a:pt x="-618" y="5644"/>
                      <a:pt x="3206" y="621"/>
                      <a:pt x="8593" y="41"/>
                    </a:cubicBezTo>
                    <a:cubicBezTo>
                      <a:pt x="14033" y="-461"/>
                      <a:pt x="19043" y="3712"/>
                      <a:pt x="20228" y="9508"/>
                    </a:cubicBezTo>
                    <a:cubicBezTo>
                      <a:pt x="20982" y="15034"/>
                      <a:pt x="17104" y="20289"/>
                      <a:pt x="11717" y="20598"/>
                    </a:cubicBezTo>
                    <a:cubicBezTo>
                      <a:pt x="6277" y="21139"/>
                      <a:pt x="890" y="17004"/>
                      <a:pt x="82" y="11440"/>
                    </a:cubicBezTo>
                  </a:path>
                </a:pathLst>
              </a:custGeom>
              <a:solidFill>
                <a:srgbClr val="F2D8B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21" name="Shape"/>
              <p:cNvSpPr/>
              <p:nvPr/>
            </p:nvSpPr>
            <p:spPr>
              <a:xfrm>
                <a:off x="204787" y="71437"/>
                <a:ext cx="122104" cy="220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91" y="21600"/>
                    </a:moveTo>
                    <a:cubicBezTo>
                      <a:pt x="4766" y="21600"/>
                      <a:pt x="4766" y="21600"/>
                      <a:pt x="4766" y="21600"/>
                    </a:cubicBezTo>
                    <a:cubicBezTo>
                      <a:pt x="4766" y="21600"/>
                      <a:pt x="3912" y="18480"/>
                      <a:pt x="6473" y="17436"/>
                    </a:cubicBezTo>
                    <a:cubicBezTo>
                      <a:pt x="6473" y="15823"/>
                      <a:pt x="6473" y="15347"/>
                      <a:pt x="6473" y="15347"/>
                    </a:cubicBezTo>
                    <a:cubicBezTo>
                      <a:pt x="6473" y="15347"/>
                      <a:pt x="5619" y="15347"/>
                      <a:pt x="5619" y="12875"/>
                    </a:cubicBezTo>
                    <a:cubicBezTo>
                      <a:pt x="5619" y="10509"/>
                      <a:pt x="10717" y="8817"/>
                      <a:pt x="21600" y="8817"/>
                    </a:cubicBezTo>
                    <a:cubicBezTo>
                      <a:pt x="21600" y="5393"/>
                      <a:pt x="21600" y="0"/>
                      <a:pt x="21600" y="0"/>
                    </a:cubicBezTo>
                    <a:cubicBezTo>
                      <a:pt x="21600" y="0"/>
                      <a:pt x="0" y="264"/>
                      <a:pt x="0" y="8989"/>
                    </a:cubicBezTo>
                    <a:cubicBezTo>
                      <a:pt x="0" y="12704"/>
                      <a:pt x="0" y="17515"/>
                      <a:pt x="0" y="17515"/>
                    </a:cubicBezTo>
                    <a:cubicBezTo>
                      <a:pt x="0" y="17515"/>
                      <a:pt x="1541" y="17436"/>
                      <a:pt x="2727" y="17912"/>
                    </a:cubicBezTo>
                    <a:cubicBezTo>
                      <a:pt x="3912" y="18480"/>
                      <a:pt x="3391" y="21600"/>
                      <a:pt x="3391" y="21600"/>
                    </a:cubicBezTo>
                  </a:path>
                </a:pathLst>
              </a:custGeom>
              <a:solidFill>
                <a:srgbClr val="30353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22" name="Shape"/>
              <p:cNvSpPr/>
              <p:nvPr/>
            </p:nvSpPr>
            <p:spPr>
              <a:xfrm>
                <a:off x="327024" y="71223"/>
                <a:ext cx="123691" cy="2207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14" extrusionOk="0">
                    <a:moveTo>
                      <a:pt x="18212" y="21314"/>
                    </a:moveTo>
                    <a:cubicBezTo>
                      <a:pt x="16871" y="21314"/>
                      <a:pt x="16871" y="21314"/>
                      <a:pt x="16871" y="21314"/>
                    </a:cubicBezTo>
                    <a:cubicBezTo>
                      <a:pt x="16871" y="21314"/>
                      <a:pt x="17718" y="18236"/>
                      <a:pt x="15176" y="17205"/>
                    </a:cubicBezTo>
                    <a:cubicBezTo>
                      <a:pt x="15176" y="15614"/>
                      <a:pt x="15176" y="15144"/>
                      <a:pt x="15176" y="15144"/>
                    </a:cubicBezTo>
                    <a:cubicBezTo>
                      <a:pt x="15176" y="15144"/>
                      <a:pt x="16024" y="15144"/>
                      <a:pt x="16024" y="12705"/>
                    </a:cubicBezTo>
                    <a:cubicBezTo>
                      <a:pt x="16024" y="10371"/>
                      <a:pt x="10965" y="8701"/>
                      <a:pt x="0" y="8701"/>
                    </a:cubicBezTo>
                    <a:cubicBezTo>
                      <a:pt x="0" y="5323"/>
                      <a:pt x="0" y="1"/>
                      <a:pt x="0" y="1"/>
                    </a:cubicBezTo>
                    <a:cubicBezTo>
                      <a:pt x="0" y="1"/>
                      <a:pt x="21600" y="-286"/>
                      <a:pt x="21600" y="8414"/>
                    </a:cubicBezTo>
                    <a:cubicBezTo>
                      <a:pt x="21600" y="11975"/>
                      <a:pt x="21600" y="17284"/>
                      <a:pt x="21600" y="17284"/>
                    </a:cubicBezTo>
                    <a:cubicBezTo>
                      <a:pt x="21600" y="17284"/>
                      <a:pt x="20071" y="17205"/>
                      <a:pt x="18894" y="17675"/>
                    </a:cubicBezTo>
                    <a:cubicBezTo>
                      <a:pt x="17718" y="18236"/>
                      <a:pt x="18212" y="21314"/>
                      <a:pt x="18212" y="21314"/>
                    </a:cubicBezTo>
                  </a:path>
                </a:pathLst>
              </a:custGeom>
              <a:solidFill>
                <a:srgbClr val="30353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23" name="Triangle"/>
              <p:cNvSpPr/>
              <p:nvPr/>
            </p:nvSpPr>
            <p:spPr>
              <a:xfrm>
                <a:off x="282574" y="482599"/>
                <a:ext cx="44317" cy="110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6087" y="0"/>
                    </a:lnTo>
                    <a:lnTo>
                      <a:pt x="0" y="978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A1B3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24" name="Shape"/>
              <p:cNvSpPr/>
              <p:nvPr/>
            </p:nvSpPr>
            <p:spPr>
              <a:xfrm>
                <a:off x="257174" y="461962"/>
                <a:ext cx="37969" cy="71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86" y="0"/>
                    </a:moveTo>
                    <a:lnTo>
                      <a:pt x="21600" y="6802"/>
                    </a:lnTo>
                    <a:lnTo>
                      <a:pt x="14576" y="21600"/>
                    </a:lnTo>
                    <a:lnTo>
                      <a:pt x="0" y="10635"/>
                    </a:lnTo>
                    <a:lnTo>
                      <a:pt x="12386" y="0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25" name="Triangle"/>
              <p:cNvSpPr/>
              <p:nvPr/>
            </p:nvSpPr>
            <p:spPr>
              <a:xfrm>
                <a:off x="327024" y="481012"/>
                <a:ext cx="45903" cy="112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4271" y="0"/>
                    </a:lnTo>
                    <a:lnTo>
                      <a:pt x="21600" y="9879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A1B3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26" name="Shape"/>
              <p:cNvSpPr/>
              <p:nvPr/>
            </p:nvSpPr>
            <p:spPr>
              <a:xfrm>
                <a:off x="357187" y="461962"/>
                <a:ext cx="42730" cy="71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60" y="0"/>
                    </a:moveTo>
                    <a:lnTo>
                      <a:pt x="0" y="6183"/>
                    </a:lnTo>
                    <a:lnTo>
                      <a:pt x="7647" y="21600"/>
                    </a:lnTo>
                    <a:lnTo>
                      <a:pt x="21600" y="10635"/>
                    </a:lnTo>
                    <a:lnTo>
                      <a:pt x="9660" y="0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127" name="Shape"/>
              <p:cNvSpPr/>
              <p:nvPr/>
            </p:nvSpPr>
            <p:spPr>
              <a:xfrm>
                <a:off x="288924" y="358775"/>
                <a:ext cx="77655" cy="17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0" y="21600"/>
                    </a:moveTo>
                    <a:cubicBezTo>
                      <a:pt x="16804" y="21600"/>
                      <a:pt x="21600" y="11508"/>
                      <a:pt x="216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508"/>
                      <a:pt x="4796" y="21600"/>
                      <a:pt x="10670" y="2160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</p:grpSp>
        <p:sp>
          <p:nvSpPr>
            <p:cNvPr id="110" name="Rounded Rectangle 109"/>
            <p:cNvSpPr/>
            <p:nvPr/>
          </p:nvSpPr>
          <p:spPr>
            <a:xfrm>
              <a:off x="5202809" y="3497385"/>
              <a:ext cx="1488332" cy="372092"/>
            </a:xfrm>
            <a:prstGeom prst="roundRect">
              <a:avLst/>
            </a:prstGeom>
            <a:solidFill>
              <a:srgbClr val="5356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Bob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182880"/>
            <a:ext cx="7723762" cy="729575"/>
          </a:xfrm>
          <a:prstGeom prst="rect">
            <a:avLst/>
          </a:prstGeom>
          <a:solidFill>
            <a:srgbClr val="E0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1229194" y="1706230"/>
            <a:ext cx="1828803" cy="2163247"/>
            <a:chOff x="2078608" y="1706230"/>
            <a:chExt cx="1828803" cy="2163247"/>
          </a:xfrm>
        </p:grpSpPr>
        <p:grpSp>
          <p:nvGrpSpPr>
            <p:cNvPr id="37" name="Group"/>
            <p:cNvGrpSpPr/>
            <p:nvPr/>
          </p:nvGrpSpPr>
          <p:grpSpPr>
            <a:xfrm>
              <a:off x="2078608" y="1706230"/>
              <a:ext cx="1828803" cy="1828803"/>
              <a:chOff x="0" y="0"/>
              <a:chExt cx="657090" cy="655504"/>
            </a:xfrm>
          </p:grpSpPr>
          <p:sp>
            <p:nvSpPr>
              <p:cNvPr id="38" name="Shape"/>
              <p:cNvSpPr/>
              <p:nvPr/>
            </p:nvSpPr>
            <p:spPr>
              <a:xfrm>
                <a:off x="0" y="0"/>
                <a:ext cx="657090" cy="655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7"/>
                    </a:moveTo>
                    <a:cubicBezTo>
                      <a:pt x="21600" y="4819"/>
                      <a:pt x="16757" y="0"/>
                      <a:pt x="10798" y="0"/>
                    </a:cubicBezTo>
                    <a:cubicBezTo>
                      <a:pt x="4843" y="0"/>
                      <a:pt x="0" y="4819"/>
                      <a:pt x="0" y="10787"/>
                    </a:cubicBezTo>
                    <a:cubicBezTo>
                      <a:pt x="0" y="16750"/>
                      <a:pt x="4843" y="21600"/>
                      <a:pt x="10798" y="21600"/>
                    </a:cubicBezTo>
                    <a:cubicBezTo>
                      <a:pt x="16757" y="21600"/>
                      <a:pt x="21600" y="16750"/>
                      <a:pt x="21600" y="10787"/>
                    </a:cubicBezTo>
                  </a:path>
                </a:pathLst>
              </a:custGeom>
              <a:solidFill>
                <a:srgbClr val="EAAA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0" name="Shape"/>
              <p:cNvSpPr/>
              <p:nvPr/>
            </p:nvSpPr>
            <p:spPr>
              <a:xfrm>
                <a:off x="328612" y="473075"/>
                <a:ext cx="206241" cy="1824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91" y="0"/>
                    </a:moveTo>
                    <a:cubicBezTo>
                      <a:pt x="6291" y="0"/>
                      <a:pt x="15818" y="1579"/>
                      <a:pt x="17246" y="3302"/>
                    </a:cubicBezTo>
                    <a:cubicBezTo>
                      <a:pt x="18448" y="4674"/>
                      <a:pt x="20992" y="18505"/>
                      <a:pt x="21600" y="21600"/>
                    </a:cubicBezTo>
                    <a:cubicBezTo>
                      <a:pt x="4863" y="21600"/>
                      <a:pt x="0" y="21600"/>
                      <a:pt x="0" y="21600"/>
                    </a:cubicBezTo>
                    <a:cubicBezTo>
                      <a:pt x="0" y="1930"/>
                      <a:pt x="0" y="1930"/>
                      <a:pt x="0" y="1930"/>
                    </a:cubicBezTo>
                    <a:lnTo>
                      <a:pt x="6291" y="0"/>
                    </a:lnTo>
                  </a:path>
                </a:pathLst>
              </a:custGeom>
              <a:solidFill>
                <a:srgbClr val="0054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1" name="Square"/>
              <p:cNvSpPr/>
              <p:nvPr/>
            </p:nvSpPr>
            <p:spPr>
              <a:xfrm>
                <a:off x="279399" y="412749"/>
                <a:ext cx="98289" cy="104642"/>
              </a:xfrm>
              <a:prstGeom prst="rect">
                <a:avLst/>
              </a:prstGeom>
              <a:solidFill>
                <a:srgbClr val="D9A8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2" name="Shape"/>
              <p:cNvSpPr/>
              <p:nvPr/>
            </p:nvSpPr>
            <p:spPr>
              <a:xfrm>
                <a:off x="328612" y="107949"/>
                <a:ext cx="120515" cy="320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358" y="0"/>
                      <a:pt x="21600" y="1830"/>
                      <a:pt x="21600" y="10186"/>
                    </a:cubicBezTo>
                    <a:cubicBezTo>
                      <a:pt x="21600" y="15010"/>
                      <a:pt x="17445" y="18205"/>
                      <a:pt x="15696" y="19051"/>
                    </a:cubicBezTo>
                    <a:cubicBezTo>
                      <a:pt x="13946" y="19843"/>
                      <a:pt x="4519" y="21600"/>
                      <a:pt x="0" y="21600"/>
                    </a:cubicBezTo>
                    <a:cubicBezTo>
                      <a:pt x="0" y="13126"/>
                      <a:pt x="0" y="0"/>
                      <a:pt x="0" y="0"/>
                    </a:cubicBezTo>
                  </a:path>
                </a:pathLst>
              </a:custGeom>
              <a:solidFill>
                <a:srgbClr val="E9C0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3" name="Shape"/>
              <p:cNvSpPr/>
              <p:nvPr/>
            </p:nvSpPr>
            <p:spPr>
              <a:xfrm>
                <a:off x="422359" y="249392"/>
                <a:ext cx="50512" cy="72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65" h="20644" extrusionOk="0">
                    <a:moveTo>
                      <a:pt x="20161" y="11389"/>
                    </a:moveTo>
                    <a:cubicBezTo>
                      <a:pt x="20929" y="5621"/>
                      <a:pt x="17366" y="589"/>
                      <a:pt x="11500" y="47"/>
                    </a:cubicBezTo>
                    <a:cubicBezTo>
                      <a:pt x="5963" y="-495"/>
                      <a:pt x="864" y="3686"/>
                      <a:pt x="97" y="9453"/>
                    </a:cubicBezTo>
                    <a:cubicBezTo>
                      <a:pt x="-671" y="15066"/>
                      <a:pt x="3221" y="20021"/>
                      <a:pt x="8758" y="20602"/>
                    </a:cubicBezTo>
                    <a:cubicBezTo>
                      <a:pt x="14241" y="21105"/>
                      <a:pt x="19339" y="17002"/>
                      <a:pt x="20161" y="11389"/>
                    </a:cubicBezTo>
                  </a:path>
                </a:pathLst>
              </a:custGeom>
              <a:solidFill>
                <a:srgbClr val="E9C0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4" name="Shape"/>
              <p:cNvSpPr/>
              <p:nvPr/>
            </p:nvSpPr>
            <p:spPr>
              <a:xfrm>
                <a:off x="207961" y="107949"/>
                <a:ext cx="120515" cy="320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3242" y="0"/>
                      <a:pt x="0" y="1830"/>
                      <a:pt x="0" y="10186"/>
                    </a:cubicBezTo>
                    <a:cubicBezTo>
                      <a:pt x="0" y="15010"/>
                      <a:pt x="4179" y="18205"/>
                      <a:pt x="5928" y="19051"/>
                    </a:cubicBezTo>
                    <a:cubicBezTo>
                      <a:pt x="7678" y="19843"/>
                      <a:pt x="17251" y="21600"/>
                      <a:pt x="21600" y="21600"/>
                    </a:cubicBezTo>
                    <a:cubicBezTo>
                      <a:pt x="21600" y="13126"/>
                      <a:pt x="21600" y="0"/>
                      <a:pt x="21600" y="0"/>
                    </a:cubicBezTo>
                  </a:path>
                </a:pathLst>
              </a:custGeom>
              <a:solidFill>
                <a:srgbClr val="F2D8B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5" name="Shape"/>
              <p:cNvSpPr/>
              <p:nvPr/>
            </p:nvSpPr>
            <p:spPr>
              <a:xfrm>
                <a:off x="184213" y="249392"/>
                <a:ext cx="50513" cy="72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65" h="20644" extrusionOk="0">
                    <a:moveTo>
                      <a:pt x="105" y="11389"/>
                    </a:moveTo>
                    <a:cubicBezTo>
                      <a:pt x="-663" y="5621"/>
                      <a:pt x="2846" y="589"/>
                      <a:pt x="8766" y="47"/>
                    </a:cubicBezTo>
                    <a:cubicBezTo>
                      <a:pt x="14249" y="-495"/>
                      <a:pt x="19347" y="3686"/>
                      <a:pt x="20169" y="9453"/>
                    </a:cubicBezTo>
                    <a:cubicBezTo>
                      <a:pt x="20937" y="15066"/>
                      <a:pt x="16990" y="20021"/>
                      <a:pt x="11508" y="20602"/>
                    </a:cubicBezTo>
                    <a:cubicBezTo>
                      <a:pt x="6025" y="21105"/>
                      <a:pt x="927" y="17002"/>
                      <a:pt x="105" y="11389"/>
                    </a:cubicBezTo>
                  </a:path>
                </a:pathLst>
              </a:custGeom>
              <a:solidFill>
                <a:srgbClr val="F2D8B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6" name="Shape"/>
              <p:cNvSpPr/>
              <p:nvPr/>
            </p:nvSpPr>
            <p:spPr>
              <a:xfrm>
                <a:off x="198114" y="127459"/>
                <a:ext cx="66863" cy="186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14" h="18832" extrusionOk="0">
                    <a:moveTo>
                      <a:pt x="19814" y="639"/>
                    </a:moveTo>
                    <a:cubicBezTo>
                      <a:pt x="19814" y="639"/>
                      <a:pt x="7729" y="5531"/>
                      <a:pt x="12346" y="10137"/>
                    </a:cubicBezTo>
                    <a:cubicBezTo>
                      <a:pt x="13230" y="15507"/>
                      <a:pt x="11744" y="17360"/>
                      <a:pt x="6565" y="18832"/>
                    </a:cubicBezTo>
                    <a:cubicBezTo>
                      <a:pt x="7729" y="13558"/>
                      <a:pt x="6284" y="11882"/>
                      <a:pt x="543" y="12468"/>
                    </a:cubicBezTo>
                    <a:cubicBezTo>
                      <a:pt x="-1786" y="8366"/>
                      <a:pt x="3152" y="-2768"/>
                      <a:pt x="19814" y="639"/>
                    </a:cubicBezTo>
                  </a:path>
                </a:pathLst>
              </a:custGeom>
              <a:solidFill>
                <a:srgbClr val="670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7" name="Shape"/>
              <p:cNvSpPr/>
              <p:nvPr/>
            </p:nvSpPr>
            <p:spPr>
              <a:xfrm>
                <a:off x="392111" y="127459"/>
                <a:ext cx="65442" cy="186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24" h="18832" extrusionOk="0">
                    <a:moveTo>
                      <a:pt x="0" y="639"/>
                    </a:moveTo>
                    <a:cubicBezTo>
                      <a:pt x="0" y="639"/>
                      <a:pt x="12107" y="5531"/>
                      <a:pt x="7482" y="10137"/>
                    </a:cubicBezTo>
                    <a:cubicBezTo>
                      <a:pt x="6637" y="15507"/>
                      <a:pt x="8045" y="17360"/>
                      <a:pt x="13234" y="18832"/>
                    </a:cubicBezTo>
                    <a:cubicBezTo>
                      <a:pt x="12107" y="13558"/>
                      <a:pt x="13515" y="11882"/>
                      <a:pt x="19307" y="12468"/>
                    </a:cubicBezTo>
                    <a:cubicBezTo>
                      <a:pt x="21600" y="8366"/>
                      <a:pt x="16451" y="-2768"/>
                      <a:pt x="0" y="639"/>
                    </a:cubicBezTo>
                  </a:path>
                </a:pathLst>
              </a:custGeom>
              <a:solidFill>
                <a:srgbClr val="670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8" name="Shape"/>
              <p:cNvSpPr/>
              <p:nvPr/>
            </p:nvSpPr>
            <p:spPr>
              <a:xfrm>
                <a:off x="122236" y="473075"/>
                <a:ext cx="206241" cy="1824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315" y="0"/>
                    </a:moveTo>
                    <a:cubicBezTo>
                      <a:pt x="15315" y="0"/>
                      <a:pt x="5761" y="1579"/>
                      <a:pt x="4345" y="3302"/>
                    </a:cubicBezTo>
                    <a:cubicBezTo>
                      <a:pt x="3128" y="4674"/>
                      <a:pt x="594" y="18505"/>
                      <a:pt x="0" y="21600"/>
                    </a:cubicBezTo>
                    <a:cubicBezTo>
                      <a:pt x="16830" y="21600"/>
                      <a:pt x="21600" y="21600"/>
                      <a:pt x="21600" y="21600"/>
                    </a:cubicBezTo>
                    <a:cubicBezTo>
                      <a:pt x="21600" y="1930"/>
                      <a:pt x="21600" y="1930"/>
                      <a:pt x="21600" y="1930"/>
                    </a:cubicBezTo>
                    <a:lnTo>
                      <a:pt x="15315" y="0"/>
                    </a:lnTo>
                  </a:path>
                </a:pathLst>
              </a:custGeom>
              <a:solidFill>
                <a:srgbClr val="0054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9" name="Shape"/>
              <p:cNvSpPr/>
              <p:nvPr/>
            </p:nvSpPr>
            <p:spPr>
              <a:xfrm>
                <a:off x="268286" y="469900"/>
                <a:ext cx="120518" cy="1856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0800" y="1467"/>
                    </a:lnTo>
                    <a:lnTo>
                      <a:pt x="0" y="0"/>
                    </a:lnTo>
                    <a:lnTo>
                      <a:pt x="10800" y="21600"/>
                    </a:lnTo>
                    <a:lnTo>
                      <a:pt x="21600" y="0"/>
                    </a:lnTo>
                  </a:path>
                </a:pathLst>
              </a:custGeom>
              <a:solidFill>
                <a:srgbClr val="B9C7C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0" name="Shape"/>
              <p:cNvSpPr/>
              <p:nvPr/>
            </p:nvSpPr>
            <p:spPr>
              <a:xfrm>
                <a:off x="314325" y="508000"/>
                <a:ext cx="30028" cy="147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005" y="0"/>
                    </a:moveTo>
                    <a:lnTo>
                      <a:pt x="0" y="18371"/>
                    </a:lnTo>
                    <a:lnTo>
                      <a:pt x="10411" y="21600"/>
                    </a:lnTo>
                    <a:lnTo>
                      <a:pt x="21600" y="18371"/>
                    </a:lnTo>
                    <a:lnTo>
                      <a:pt x="13914" y="0"/>
                    </a:lnTo>
                    <a:lnTo>
                      <a:pt x="7005" y="0"/>
                    </a:lnTo>
                  </a:path>
                </a:pathLst>
              </a:custGeom>
              <a:solidFill>
                <a:srgbClr val="E8772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1" name="Shape"/>
              <p:cNvSpPr/>
              <p:nvPr/>
            </p:nvSpPr>
            <p:spPr>
              <a:xfrm>
                <a:off x="236537" y="466725"/>
                <a:ext cx="91941" cy="188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387" y="9472"/>
                    </a:moveTo>
                    <a:cubicBezTo>
                      <a:pt x="0" y="1227"/>
                      <a:pt x="0" y="1227"/>
                      <a:pt x="0" y="1227"/>
                    </a:cubicBezTo>
                    <a:cubicBezTo>
                      <a:pt x="3204" y="668"/>
                      <a:pt x="6375" y="342"/>
                      <a:pt x="9991" y="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5265" y="10140"/>
                      <a:pt x="5265" y="10140"/>
                      <a:pt x="5265" y="10140"/>
                    </a:cubicBezTo>
                    <a:lnTo>
                      <a:pt x="11387" y="9472"/>
                    </a:lnTo>
                  </a:path>
                </a:pathLst>
              </a:custGeom>
              <a:solidFill>
                <a:srgbClr val="003F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2" name="Shape"/>
              <p:cNvSpPr/>
              <p:nvPr/>
            </p:nvSpPr>
            <p:spPr>
              <a:xfrm>
                <a:off x="328612" y="466725"/>
                <a:ext cx="91942" cy="188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230" y="9472"/>
                    </a:moveTo>
                    <a:cubicBezTo>
                      <a:pt x="21600" y="1227"/>
                      <a:pt x="21600" y="1227"/>
                      <a:pt x="21600" y="1227"/>
                    </a:cubicBezTo>
                    <a:cubicBezTo>
                      <a:pt x="18623" y="668"/>
                      <a:pt x="15234" y="342"/>
                      <a:pt x="11592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6374" y="10140"/>
                      <a:pt x="16374" y="10140"/>
                      <a:pt x="16374" y="10140"/>
                    </a:cubicBezTo>
                    <a:lnTo>
                      <a:pt x="10230" y="9472"/>
                    </a:lnTo>
                  </a:path>
                </a:pathLst>
              </a:custGeom>
              <a:solidFill>
                <a:srgbClr val="003F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3" name="Shape"/>
              <p:cNvSpPr/>
              <p:nvPr/>
            </p:nvSpPr>
            <p:spPr>
              <a:xfrm>
                <a:off x="312737" y="482600"/>
                <a:ext cx="33202" cy="34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413"/>
                    </a:moveTo>
                    <a:lnTo>
                      <a:pt x="10711" y="21600"/>
                    </a:lnTo>
                    <a:lnTo>
                      <a:pt x="0" y="10413"/>
                    </a:lnTo>
                    <a:lnTo>
                      <a:pt x="10711" y="0"/>
                    </a:lnTo>
                    <a:lnTo>
                      <a:pt x="21600" y="10413"/>
                    </a:lnTo>
                  </a:path>
                </a:pathLst>
              </a:custGeom>
              <a:solidFill>
                <a:srgbClr val="E8772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4" name="Shape"/>
              <p:cNvSpPr/>
              <p:nvPr/>
            </p:nvSpPr>
            <p:spPr>
              <a:xfrm>
                <a:off x="328612" y="457200"/>
                <a:ext cx="72892" cy="57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681"/>
                    </a:moveTo>
                    <a:lnTo>
                      <a:pt x="14228" y="0"/>
                    </a:lnTo>
                    <a:lnTo>
                      <a:pt x="21600" y="5621"/>
                    </a:lnTo>
                    <a:lnTo>
                      <a:pt x="6262" y="21600"/>
                    </a:lnTo>
                    <a:lnTo>
                      <a:pt x="0" y="9681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5" name="Shape"/>
              <p:cNvSpPr/>
              <p:nvPr/>
            </p:nvSpPr>
            <p:spPr>
              <a:xfrm>
                <a:off x="254000" y="457200"/>
                <a:ext cx="74476" cy="57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681"/>
                    </a:moveTo>
                    <a:lnTo>
                      <a:pt x="7411" y="0"/>
                    </a:lnTo>
                    <a:lnTo>
                      <a:pt x="0" y="5621"/>
                    </a:lnTo>
                    <a:lnTo>
                      <a:pt x="15061" y="21600"/>
                    </a:lnTo>
                    <a:lnTo>
                      <a:pt x="21600" y="9681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6" name="Shape"/>
              <p:cNvSpPr/>
              <p:nvPr/>
            </p:nvSpPr>
            <p:spPr>
              <a:xfrm>
                <a:off x="225539" y="69501"/>
                <a:ext cx="218826" cy="116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29" h="13088" extrusionOk="0">
                    <a:moveTo>
                      <a:pt x="21129" y="9770"/>
                    </a:moveTo>
                    <a:cubicBezTo>
                      <a:pt x="19252" y="947"/>
                      <a:pt x="7937" y="-6035"/>
                      <a:pt x="90" y="7929"/>
                    </a:cubicBezTo>
                    <a:cubicBezTo>
                      <a:pt x="-471" y="10652"/>
                      <a:pt x="1784" y="11960"/>
                      <a:pt x="1784" y="11960"/>
                    </a:cubicBezTo>
                    <a:cubicBezTo>
                      <a:pt x="1784" y="11960"/>
                      <a:pt x="3283" y="7929"/>
                      <a:pt x="9997" y="9770"/>
                    </a:cubicBezTo>
                    <a:cubicBezTo>
                      <a:pt x="13373" y="8902"/>
                      <a:pt x="16736" y="8248"/>
                      <a:pt x="18235" y="11838"/>
                    </a:cubicBezTo>
                    <a:cubicBezTo>
                      <a:pt x="19721" y="15565"/>
                      <a:pt x="21129" y="9770"/>
                      <a:pt x="21129" y="9770"/>
                    </a:cubicBezTo>
                  </a:path>
                </a:pathLst>
              </a:custGeom>
              <a:solidFill>
                <a:srgbClr val="670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7" name="Shape"/>
              <p:cNvSpPr/>
              <p:nvPr/>
            </p:nvSpPr>
            <p:spPr>
              <a:xfrm>
                <a:off x="211137" y="314325"/>
                <a:ext cx="234815" cy="123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146" y="10800"/>
                    </a:moveTo>
                    <a:cubicBezTo>
                      <a:pt x="14918" y="10800"/>
                      <a:pt x="13388" y="7435"/>
                      <a:pt x="10800" y="7435"/>
                    </a:cubicBezTo>
                    <a:cubicBezTo>
                      <a:pt x="8299" y="7435"/>
                      <a:pt x="6706" y="10800"/>
                      <a:pt x="4467" y="10800"/>
                    </a:cubicBezTo>
                    <a:cubicBezTo>
                      <a:pt x="2065" y="10800"/>
                      <a:pt x="460" y="2894"/>
                      <a:pt x="0" y="0"/>
                    </a:cubicBezTo>
                    <a:cubicBezTo>
                      <a:pt x="647" y="8094"/>
                      <a:pt x="2065" y="13341"/>
                      <a:pt x="2775" y="15012"/>
                    </a:cubicBezTo>
                    <a:cubicBezTo>
                      <a:pt x="3671" y="17035"/>
                      <a:pt x="8573" y="21600"/>
                      <a:pt x="10800" y="21600"/>
                    </a:cubicBezTo>
                    <a:cubicBezTo>
                      <a:pt x="13114" y="21600"/>
                      <a:pt x="17942" y="17035"/>
                      <a:pt x="18838" y="15012"/>
                    </a:cubicBezTo>
                    <a:cubicBezTo>
                      <a:pt x="19547" y="13341"/>
                      <a:pt x="20978" y="8094"/>
                      <a:pt x="21600" y="0"/>
                    </a:cubicBezTo>
                    <a:cubicBezTo>
                      <a:pt x="21165" y="2894"/>
                      <a:pt x="19634" y="10800"/>
                      <a:pt x="17146" y="10800"/>
                    </a:cubicBezTo>
                  </a:path>
                </a:pathLst>
              </a:custGeom>
              <a:solidFill>
                <a:srgbClr val="670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58" name="Shape"/>
              <p:cNvSpPr/>
              <p:nvPr/>
            </p:nvSpPr>
            <p:spPr>
              <a:xfrm>
                <a:off x="314325" y="386488"/>
                <a:ext cx="28444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50" y="21600"/>
                    </a:moveTo>
                    <a:cubicBezTo>
                      <a:pt x="16577" y="21600"/>
                      <a:pt x="21600" y="13263"/>
                      <a:pt x="216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263"/>
                      <a:pt x="5023" y="21600"/>
                      <a:pt x="10750" y="2160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</p:grpSp>
        <p:sp>
          <p:nvSpPr>
            <p:cNvPr id="2" name="Rounded Rectangle 1"/>
            <p:cNvSpPr/>
            <p:nvPr/>
          </p:nvSpPr>
          <p:spPr>
            <a:xfrm>
              <a:off x="2224488" y="3497385"/>
              <a:ext cx="1488332" cy="372092"/>
            </a:xfrm>
            <a:prstGeom prst="roundRect">
              <a:avLst/>
            </a:prstGeom>
            <a:solidFill>
              <a:srgbClr val="5356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Alex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618395" y="345409"/>
            <a:ext cx="6998128" cy="40451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n-US" sz="2200" dirty="0" smtClean="0">
                <a:solidFill>
                  <a:srgbClr val="53565A"/>
                </a:solidFill>
                <a:latin typeface="Arial" pitchFamily="34" charset="0"/>
                <a:cs typeface="Arial" pitchFamily="34" charset="0"/>
              </a:rPr>
              <a:t>What if there was a single ledger to reduce reconciliation?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3892358" y="2680855"/>
            <a:ext cx="1463040" cy="778942"/>
            <a:chOff x="126459" y="2588538"/>
            <a:chExt cx="1463040" cy="822960"/>
          </a:xfrm>
        </p:grpSpPr>
        <p:sp>
          <p:nvSpPr>
            <p:cNvPr id="85" name="Rectangle 84"/>
            <p:cNvSpPr/>
            <p:nvPr/>
          </p:nvSpPr>
          <p:spPr>
            <a:xfrm>
              <a:off x="126459" y="2588538"/>
              <a:ext cx="1463040" cy="822960"/>
            </a:xfrm>
            <a:prstGeom prst="rect">
              <a:avLst/>
            </a:prstGeom>
            <a:solidFill>
              <a:srgbClr val="E7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225381" y="2710995"/>
              <a:ext cx="1253198" cy="580682"/>
              <a:chOff x="6772093" y="2697162"/>
              <a:chExt cx="1588220" cy="580682"/>
            </a:xfrm>
            <a:solidFill>
              <a:srgbClr val="0070C0"/>
            </a:solidFill>
          </p:grpSpPr>
          <p:sp>
            <p:nvSpPr>
              <p:cNvPr id="87" name="Rectangle 86"/>
              <p:cNvSpPr/>
              <p:nvPr/>
            </p:nvSpPr>
            <p:spPr>
              <a:xfrm>
                <a:off x="7238479" y="2697164"/>
                <a:ext cx="1121834" cy="133275"/>
              </a:xfrm>
              <a:prstGeom prst="rect">
                <a:avLst/>
              </a:prstGeom>
              <a:solidFill>
                <a:srgbClr val="E877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7238479" y="2920867"/>
                <a:ext cx="1121834" cy="133275"/>
              </a:xfrm>
              <a:prstGeom prst="rect">
                <a:avLst/>
              </a:prstGeom>
              <a:solidFill>
                <a:srgbClr val="E877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7238478" y="3144569"/>
                <a:ext cx="1121834" cy="133275"/>
              </a:xfrm>
              <a:prstGeom prst="rect">
                <a:avLst/>
              </a:prstGeom>
              <a:solidFill>
                <a:srgbClr val="E877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6772096" y="2697162"/>
                <a:ext cx="367759" cy="133277"/>
              </a:xfrm>
              <a:prstGeom prst="rect">
                <a:avLst/>
              </a:prstGeom>
              <a:solidFill>
                <a:srgbClr val="E877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6772094" y="2920865"/>
                <a:ext cx="367759" cy="133277"/>
              </a:xfrm>
              <a:prstGeom prst="rect">
                <a:avLst/>
              </a:prstGeom>
              <a:solidFill>
                <a:srgbClr val="E877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772093" y="3144567"/>
                <a:ext cx="367759" cy="133277"/>
              </a:xfrm>
              <a:prstGeom prst="rect">
                <a:avLst/>
              </a:prstGeom>
              <a:solidFill>
                <a:srgbClr val="E877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3892359" y="1702900"/>
            <a:ext cx="1463040" cy="1092096"/>
            <a:chOff x="126459" y="2322314"/>
            <a:chExt cx="1463040" cy="1092096"/>
          </a:xfrm>
        </p:grpSpPr>
        <p:sp>
          <p:nvSpPr>
            <p:cNvPr id="94" name="Rectangle 93"/>
            <p:cNvSpPr/>
            <p:nvPr/>
          </p:nvSpPr>
          <p:spPr>
            <a:xfrm>
              <a:off x="126459" y="2322314"/>
              <a:ext cx="1463040" cy="1092096"/>
            </a:xfrm>
            <a:prstGeom prst="rect">
              <a:avLst/>
            </a:prstGeom>
            <a:solidFill>
              <a:srgbClr val="E7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225381" y="2415038"/>
              <a:ext cx="1253198" cy="876639"/>
              <a:chOff x="639038" y="3663936"/>
              <a:chExt cx="1588220" cy="876639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639041" y="3663936"/>
                <a:ext cx="1588217" cy="2172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sz="1500" dirty="0" smtClean="0">
                    <a:latin typeface="Arial" pitchFamily="34" charset="0"/>
                    <a:cs typeface="Arial" pitchFamily="34" charset="0"/>
                  </a:rPr>
                  <a:t>Shared Ledger</a:t>
                </a: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639038" y="3959893"/>
                <a:ext cx="1588220" cy="580682"/>
                <a:chOff x="6772093" y="2697162"/>
                <a:chExt cx="1588220" cy="580682"/>
              </a:xfrm>
              <a:solidFill>
                <a:srgbClr val="0070C0"/>
              </a:solidFill>
            </p:grpSpPr>
            <p:sp>
              <p:nvSpPr>
                <p:cNvPr id="98" name="Rectangle 97"/>
                <p:cNvSpPr/>
                <p:nvPr/>
              </p:nvSpPr>
              <p:spPr>
                <a:xfrm>
                  <a:off x="7238479" y="2697164"/>
                  <a:ext cx="1121834" cy="133275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7238479" y="2920867"/>
                  <a:ext cx="1121834" cy="133275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7238478" y="3144569"/>
                  <a:ext cx="1121834" cy="133275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6772096" y="2697162"/>
                  <a:ext cx="367759" cy="133277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6772094" y="2920865"/>
                  <a:ext cx="367759" cy="133277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6772093" y="3144567"/>
                  <a:ext cx="367759" cy="133277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</p:grpSp>
      </p:grpSp>
      <p:grpSp>
        <p:nvGrpSpPr>
          <p:cNvPr id="129" name="Group 128"/>
          <p:cNvGrpSpPr/>
          <p:nvPr/>
        </p:nvGrpSpPr>
        <p:grpSpPr>
          <a:xfrm rot="20887071">
            <a:off x="2442371" y="3397800"/>
            <a:ext cx="722793" cy="413187"/>
            <a:chOff x="2011052" y="4287800"/>
            <a:chExt cx="850392" cy="457200"/>
          </a:xfrm>
        </p:grpSpPr>
        <p:sp>
          <p:nvSpPr>
            <p:cNvPr id="130" name="Rounded Rectangle 129"/>
            <p:cNvSpPr/>
            <p:nvPr/>
          </p:nvSpPr>
          <p:spPr>
            <a:xfrm>
              <a:off x="2011052" y="4287800"/>
              <a:ext cx="850392" cy="457200"/>
            </a:xfrm>
            <a:prstGeom prst="roundRect">
              <a:avLst>
                <a:gd name="adj" fmla="val 7416"/>
              </a:avLst>
            </a:prstGeom>
            <a:solidFill>
              <a:srgbClr val="627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1" name="Shape"/>
            <p:cNvSpPr/>
            <p:nvPr/>
          </p:nvSpPr>
          <p:spPr>
            <a:xfrm>
              <a:off x="2042951" y="4310025"/>
              <a:ext cx="788700" cy="404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02" y="11838"/>
                  </a:moveTo>
                  <a:cubicBezTo>
                    <a:pt x="11425" y="11731"/>
                    <a:pt x="11338" y="11646"/>
                    <a:pt x="11242" y="11581"/>
                  </a:cubicBezTo>
                  <a:cubicBezTo>
                    <a:pt x="11144" y="11515"/>
                    <a:pt x="11102" y="11458"/>
                    <a:pt x="11001" y="11410"/>
                  </a:cubicBezTo>
                  <a:lnTo>
                    <a:pt x="11001" y="14261"/>
                  </a:lnTo>
                  <a:cubicBezTo>
                    <a:pt x="11238" y="14227"/>
                    <a:pt x="11377" y="14100"/>
                    <a:pt x="11528" y="13875"/>
                  </a:cubicBezTo>
                  <a:cubicBezTo>
                    <a:pt x="11680" y="13651"/>
                    <a:pt x="11756" y="13293"/>
                    <a:pt x="11756" y="12804"/>
                  </a:cubicBezTo>
                  <a:cubicBezTo>
                    <a:pt x="11756" y="12576"/>
                    <a:pt x="11733" y="12384"/>
                    <a:pt x="11686" y="12229"/>
                  </a:cubicBezTo>
                  <a:cubicBezTo>
                    <a:pt x="11640" y="12074"/>
                    <a:pt x="11579" y="11944"/>
                    <a:pt x="11502" y="11838"/>
                  </a:cubicBezTo>
                  <a:moveTo>
                    <a:pt x="17182" y="16200"/>
                  </a:moveTo>
                  <a:lnTo>
                    <a:pt x="16200" y="16200"/>
                  </a:lnTo>
                  <a:cubicBezTo>
                    <a:pt x="15929" y="16200"/>
                    <a:pt x="15709" y="16602"/>
                    <a:pt x="15709" y="17100"/>
                  </a:cubicBezTo>
                  <a:cubicBezTo>
                    <a:pt x="15709" y="17597"/>
                    <a:pt x="15929" y="18000"/>
                    <a:pt x="16200" y="18000"/>
                  </a:cubicBezTo>
                  <a:lnTo>
                    <a:pt x="17182" y="18000"/>
                  </a:lnTo>
                  <a:cubicBezTo>
                    <a:pt x="17453" y="18000"/>
                    <a:pt x="17673" y="17597"/>
                    <a:pt x="17673" y="17100"/>
                  </a:cubicBezTo>
                  <a:cubicBezTo>
                    <a:pt x="17673" y="16602"/>
                    <a:pt x="17453" y="16200"/>
                    <a:pt x="17182" y="16200"/>
                  </a:cubicBezTo>
                  <a:moveTo>
                    <a:pt x="9917" y="8509"/>
                  </a:moveTo>
                  <a:cubicBezTo>
                    <a:pt x="9917" y="8706"/>
                    <a:pt x="9938" y="8872"/>
                    <a:pt x="9982" y="9011"/>
                  </a:cubicBezTo>
                  <a:cubicBezTo>
                    <a:pt x="10026" y="9150"/>
                    <a:pt x="10082" y="9268"/>
                    <a:pt x="10150" y="9366"/>
                  </a:cubicBezTo>
                  <a:cubicBezTo>
                    <a:pt x="10219" y="9464"/>
                    <a:pt x="10298" y="9544"/>
                    <a:pt x="10388" y="9605"/>
                  </a:cubicBezTo>
                  <a:cubicBezTo>
                    <a:pt x="10478" y="9665"/>
                    <a:pt x="10513" y="9717"/>
                    <a:pt x="10605" y="9757"/>
                  </a:cubicBezTo>
                  <a:lnTo>
                    <a:pt x="10605" y="7311"/>
                  </a:lnTo>
                  <a:cubicBezTo>
                    <a:pt x="10368" y="7311"/>
                    <a:pt x="10241" y="7402"/>
                    <a:pt x="10111" y="7585"/>
                  </a:cubicBezTo>
                  <a:cubicBezTo>
                    <a:pt x="9981" y="7769"/>
                    <a:pt x="9917" y="8077"/>
                    <a:pt x="9917" y="8509"/>
                  </a:cubicBezTo>
                  <a:moveTo>
                    <a:pt x="20127" y="3600"/>
                  </a:moveTo>
                  <a:cubicBezTo>
                    <a:pt x="19856" y="3600"/>
                    <a:pt x="19636" y="3197"/>
                    <a:pt x="19636" y="2700"/>
                  </a:cubicBezTo>
                  <a:cubicBezTo>
                    <a:pt x="19636" y="2203"/>
                    <a:pt x="19856" y="1800"/>
                    <a:pt x="20127" y="1800"/>
                  </a:cubicBezTo>
                  <a:cubicBezTo>
                    <a:pt x="20399" y="1800"/>
                    <a:pt x="20618" y="2203"/>
                    <a:pt x="20618" y="2700"/>
                  </a:cubicBezTo>
                  <a:cubicBezTo>
                    <a:pt x="20618" y="3197"/>
                    <a:pt x="20399" y="3600"/>
                    <a:pt x="20127" y="3600"/>
                  </a:cubicBezTo>
                  <a:moveTo>
                    <a:pt x="20618" y="16365"/>
                  </a:moveTo>
                  <a:cubicBezTo>
                    <a:pt x="20464" y="16265"/>
                    <a:pt x="20300" y="16200"/>
                    <a:pt x="20127" y="16200"/>
                  </a:cubicBezTo>
                  <a:cubicBezTo>
                    <a:pt x="19314" y="16200"/>
                    <a:pt x="18655" y="17408"/>
                    <a:pt x="18655" y="18900"/>
                  </a:cubicBezTo>
                  <a:cubicBezTo>
                    <a:pt x="18655" y="19217"/>
                    <a:pt x="18690" y="19517"/>
                    <a:pt x="18745" y="19800"/>
                  </a:cubicBezTo>
                  <a:lnTo>
                    <a:pt x="2855" y="19800"/>
                  </a:lnTo>
                  <a:cubicBezTo>
                    <a:pt x="2910" y="19517"/>
                    <a:pt x="2945" y="19217"/>
                    <a:pt x="2945" y="18900"/>
                  </a:cubicBezTo>
                  <a:cubicBezTo>
                    <a:pt x="2945" y="17408"/>
                    <a:pt x="2286" y="16200"/>
                    <a:pt x="1473" y="16200"/>
                  </a:cubicBezTo>
                  <a:cubicBezTo>
                    <a:pt x="1300" y="16200"/>
                    <a:pt x="1136" y="16265"/>
                    <a:pt x="982" y="16365"/>
                  </a:cubicBezTo>
                  <a:lnTo>
                    <a:pt x="982" y="5234"/>
                  </a:lnTo>
                  <a:cubicBezTo>
                    <a:pt x="1136" y="5335"/>
                    <a:pt x="1300" y="5400"/>
                    <a:pt x="1473" y="5400"/>
                  </a:cubicBezTo>
                  <a:cubicBezTo>
                    <a:pt x="2286" y="5400"/>
                    <a:pt x="2945" y="4191"/>
                    <a:pt x="2945" y="2700"/>
                  </a:cubicBezTo>
                  <a:cubicBezTo>
                    <a:pt x="2945" y="2382"/>
                    <a:pt x="2910" y="2083"/>
                    <a:pt x="2855" y="1800"/>
                  </a:cubicBezTo>
                  <a:lnTo>
                    <a:pt x="18745" y="1800"/>
                  </a:lnTo>
                  <a:cubicBezTo>
                    <a:pt x="18690" y="2083"/>
                    <a:pt x="18655" y="2382"/>
                    <a:pt x="18655" y="2700"/>
                  </a:cubicBezTo>
                  <a:cubicBezTo>
                    <a:pt x="18655" y="4191"/>
                    <a:pt x="19314" y="5400"/>
                    <a:pt x="20127" y="5400"/>
                  </a:cubicBezTo>
                  <a:cubicBezTo>
                    <a:pt x="20300" y="5400"/>
                    <a:pt x="20464" y="5335"/>
                    <a:pt x="20618" y="5234"/>
                  </a:cubicBezTo>
                  <a:cubicBezTo>
                    <a:pt x="20618" y="5234"/>
                    <a:pt x="20618" y="16365"/>
                    <a:pt x="20618" y="16365"/>
                  </a:cubicBezTo>
                  <a:close/>
                  <a:moveTo>
                    <a:pt x="20127" y="19800"/>
                  </a:moveTo>
                  <a:cubicBezTo>
                    <a:pt x="19856" y="19800"/>
                    <a:pt x="19636" y="19397"/>
                    <a:pt x="19636" y="18900"/>
                  </a:cubicBezTo>
                  <a:cubicBezTo>
                    <a:pt x="19636" y="18403"/>
                    <a:pt x="19856" y="18000"/>
                    <a:pt x="20127" y="18000"/>
                  </a:cubicBezTo>
                  <a:cubicBezTo>
                    <a:pt x="20399" y="18000"/>
                    <a:pt x="20618" y="18403"/>
                    <a:pt x="20618" y="18900"/>
                  </a:cubicBezTo>
                  <a:cubicBezTo>
                    <a:pt x="20618" y="19397"/>
                    <a:pt x="20399" y="19800"/>
                    <a:pt x="20127" y="19800"/>
                  </a:cubicBezTo>
                  <a:moveTo>
                    <a:pt x="1473" y="19800"/>
                  </a:moveTo>
                  <a:cubicBezTo>
                    <a:pt x="1201" y="19800"/>
                    <a:pt x="982" y="19397"/>
                    <a:pt x="982" y="18900"/>
                  </a:cubicBezTo>
                  <a:cubicBezTo>
                    <a:pt x="982" y="18403"/>
                    <a:pt x="1201" y="18000"/>
                    <a:pt x="1473" y="18000"/>
                  </a:cubicBezTo>
                  <a:cubicBezTo>
                    <a:pt x="1744" y="18000"/>
                    <a:pt x="1964" y="18403"/>
                    <a:pt x="1964" y="18900"/>
                  </a:cubicBezTo>
                  <a:cubicBezTo>
                    <a:pt x="1964" y="19397"/>
                    <a:pt x="1744" y="19800"/>
                    <a:pt x="1473" y="19800"/>
                  </a:cubicBezTo>
                  <a:moveTo>
                    <a:pt x="1473" y="1800"/>
                  </a:moveTo>
                  <a:cubicBezTo>
                    <a:pt x="1744" y="1800"/>
                    <a:pt x="1964" y="2203"/>
                    <a:pt x="1964" y="2700"/>
                  </a:cubicBezTo>
                  <a:cubicBezTo>
                    <a:pt x="1964" y="3197"/>
                    <a:pt x="1744" y="3600"/>
                    <a:pt x="1473" y="3600"/>
                  </a:cubicBezTo>
                  <a:cubicBezTo>
                    <a:pt x="1201" y="3600"/>
                    <a:pt x="982" y="3197"/>
                    <a:pt x="982" y="2700"/>
                  </a:cubicBezTo>
                  <a:cubicBezTo>
                    <a:pt x="982" y="2203"/>
                    <a:pt x="1201" y="1800"/>
                    <a:pt x="1473" y="1800"/>
                  </a:cubicBezTo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806"/>
                    <a:pt x="0" y="1800"/>
                  </a:cubicBezTo>
                  <a:lnTo>
                    <a:pt x="0" y="19800"/>
                  </a:lnTo>
                  <a:cubicBezTo>
                    <a:pt x="0" y="20794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0794"/>
                    <a:pt x="21600" y="19800"/>
                  </a:cubicBezTo>
                  <a:lnTo>
                    <a:pt x="21600" y="1800"/>
                  </a:lnTo>
                  <a:cubicBezTo>
                    <a:pt x="21600" y="806"/>
                    <a:pt x="21160" y="0"/>
                    <a:pt x="20618" y="0"/>
                  </a:cubicBezTo>
                  <a:moveTo>
                    <a:pt x="12385" y="13801"/>
                  </a:moveTo>
                  <a:cubicBezTo>
                    <a:pt x="12304" y="14141"/>
                    <a:pt x="12193" y="14422"/>
                    <a:pt x="12052" y="14646"/>
                  </a:cubicBezTo>
                  <a:cubicBezTo>
                    <a:pt x="11912" y="14871"/>
                    <a:pt x="11747" y="15042"/>
                    <a:pt x="11558" y="15160"/>
                  </a:cubicBezTo>
                  <a:cubicBezTo>
                    <a:pt x="11369" y="15278"/>
                    <a:pt x="11221" y="15345"/>
                    <a:pt x="11001" y="15362"/>
                  </a:cubicBezTo>
                  <a:lnTo>
                    <a:pt x="11001" y="16198"/>
                  </a:lnTo>
                  <a:lnTo>
                    <a:pt x="10605" y="16198"/>
                  </a:lnTo>
                  <a:lnTo>
                    <a:pt x="10605" y="15362"/>
                  </a:lnTo>
                  <a:cubicBezTo>
                    <a:pt x="10368" y="15353"/>
                    <a:pt x="10206" y="15284"/>
                    <a:pt x="10009" y="15154"/>
                  </a:cubicBezTo>
                  <a:cubicBezTo>
                    <a:pt x="9811" y="15023"/>
                    <a:pt x="9642" y="14837"/>
                    <a:pt x="9501" y="14596"/>
                  </a:cubicBezTo>
                  <a:cubicBezTo>
                    <a:pt x="9361" y="14356"/>
                    <a:pt x="9252" y="14061"/>
                    <a:pt x="9175" y="13710"/>
                  </a:cubicBezTo>
                  <a:cubicBezTo>
                    <a:pt x="9098" y="13359"/>
                    <a:pt x="9062" y="12956"/>
                    <a:pt x="9066" y="12498"/>
                  </a:cubicBezTo>
                  <a:lnTo>
                    <a:pt x="9818" y="12498"/>
                  </a:lnTo>
                  <a:cubicBezTo>
                    <a:pt x="9813" y="13036"/>
                    <a:pt x="9877" y="13461"/>
                    <a:pt x="10009" y="13770"/>
                  </a:cubicBezTo>
                  <a:cubicBezTo>
                    <a:pt x="10140" y="14081"/>
                    <a:pt x="10302" y="14244"/>
                    <a:pt x="10605" y="14261"/>
                  </a:cubicBezTo>
                  <a:lnTo>
                    <a:pt x="10605" y="11299"/>
                  </a:lnTo>
                  <a:cubicBezTo>
                    <a:pt x="10425" y="11209"/>
                    <a:pt x="10302" y="11101"/>
                    <a:pt x="10124" y="10974"/>
                  </a:cubicBezTo>
                  <a:cubicBezTo>
                    <a:pt x="9946" y="10849"/>
                    <a:pt x="9786" y="10686"/>
                    <a:pt x="9643" y="10485"/>
                  </a:cubicBezTo>
                  <a:cubicBezTo>
                    <a:pt x="9500" y="10285"/>
                    <a:pt x="9385" y="10035"/>
                    <a:pt x="9297" y="9733"/>
                  </a:cubicBezTo>
                  <a:cubicBezTo>
                    <a:pt x="9209" y="9431"/>
                    <a:pt x="9165" y="9056"/>
                    <a:pt x="9165" y="8607"/>
                  </a:cubicBezTo>
                  <a:cubicBezTo>
                    <a:pt x="9165" y="8216"/>
                    <a:pt x="9206" y="7871"/>
                    <a:pt x="9287" y="7574"/>
                  </a:cubicBezTo>
                  <a:cubicBezTo>
                    <a:pt x="9369" y="7276"/>
                    <a:pt x="9478" y="7026"/>
                    <a:pt x="9617" y="6827"/>
                  </a:cubicBezTo>
                  <a:cubicBezTo>
                    <a:pt x="9755" y="6627"/>
                    <a:pt x="9914" y="6474"/>
                    <a:pt x="10094" y="6368"/>
                  </a:cubicBezTo>
                  <a:cubicBezTo>
                    <a:pt x="10275" y="6262"/>
                    <a:pt x="10408" y="6209"/>
                    <a:pt x="10605" y="6209"/>
                  </a:cubicBezTo>
                  <a:lnTo>
                    <a:pt x="10605" y="5406"/>
                  </a:lnTo>
                  <a:lnTo>
                    <a:pt x="11001" y="5406"/>
                  </a:lnTo>
                  <a:lnTo>
                    <a:pt x="11001" y="6209"/>
                  </a:lnTo>
                  <a:cubicBezTo>
                    <a:pt x="11199" y="6209"/>
                    <a:pt x="11329" y="6257"/>
                    <a:pt x="11505" y="6356"/>
                  </a:cubicBezTo>
                  <a:cubicBezTo>
                    <a:pt x="11681" y="6454"/>
                    <a:pt x="11834" y="6601"/>
                    <a:pt x="11963" y="6796"/>
                  </a:cubicBezTo>
                  <a:cubicBezTo>
                    <a:pt x="12093" y="6992"/>
                    <a:pt x="12196" y="7241"/>
                    <a:pt x="12273" y="7543"/>
                  </a:cubicBezTo>
                  <a:cubicBezTo>
                    <a:pt x="12350" y="7845"/>
                    <a:pt x="12389" y="8195"/>
                    <a:pt x="12389" y="8594"/>
                  </a:cubicBezTo>
                  <a:lnTo>
                    <a:pt x="11637" y="8594"/>
                  </a:lnTo>
                  <a:cubicBezTo>
                    <a:pt x="11628" y="8179"/>
                    <a:pt x="11570" y="7860"/>
                    <a:pt x="11463" y="7641"/>
                  </a:cubicBezTo>
                  <a:cubicBezTo>
                    <a:pt x="11355" y="7420"/>
                    <a:pt x="11238" y="7311"/>
                    <a:pt x="11001" y="7311"/>
                  </a:cubicBezTo>
                  <a:lnTo>
                    <a:pt x="11001" y="9892"/>
                  </a:lnTo>
                  <a:cubicBezTo>
                    <a:pt x="11199" y="9990"/>
                    <a:pt x="11336" y="10104"/>
                    <a:pt x="11525" y="10235"/>
                  </a:cubicBezTo>
                  <a:cubicBezTo>
                    <a:pt x="11714" y="10365"/>
                    <a:pt x="11881" y="10532"/>
                    <a:pt x="12026" y="10736"/>
                  </a:cubicBezTo>
                  <a:cubicBezTo>
                    <a:pt x="12171" y="10940"/>
                    <a:pt x="12287" y="11193"/>
                    <a:pt x="12375" y="11495"/>
                  </a:cubicBezTo>
                  <a:cubicBezTo>
                    <a:pt x="12463" y="11797"/>
                    <a:pt x="12507" y="12168"/>
                    <a:pt x="12507" y="12608"/>
                  </a:cubicBezTo>
                  <a:cubicBezTo>
                    <a:pt x="12507" y="13065"/>
                    <a:pt x="12466" y="13463"/>
                    <a:pt x="12385" y="13801"/>
                  </a:cubicBezTo>
                  <a:moveTo>
                    <a:pt x="10800" y="3600"/>
                  </a:moveTo>
                  <a:cubicBezTo>
                    <a:pt x="8631" y="3600"/>
                    <a:pt x="6873" y="6824"/>
                    <a:pt x="6873" y="10800"/>
                  </a:cubicBezTo>
                  <a:cubicBezTo>
                    <a:pt x="6873" y="14776"/>
                    <a:pt x="8631" y="18000"/>
                    <a:pt x="10800" y="18000"/>
                  </a:cubicBezTo>
                  <a:cubicBezTo>
                    <a:pt x="12969" y="18000"/>
                    <a:pt x="14727" y="14776"/>
                    <a:pt x="14727" y="10800"/>
                  </a:cubicBezTo>
                  <a:cubicBezTo>
                    <a:pt x="14727" y="6824"/>
                    <a:pt x="12969" y="3600"/>
                    <a:pt x="10800" y="3600"/>
                  </a:cubicBezTo>
                  <a:moveTo>
                    <a:pt x="5400" y="3600"/>
                  </a:moveTo>
                  <a:lnTo>
                    <a:pt x="4418" y="3600"/>
                  </a:lnTo>
                  <a:cubicBezTo>
                    <a:pt x="4147" y="3600"/>
                    <a:pt x="3927" y="4002"/>
                    <a:pt x="3927" y="4500"/>
                  </a:cubicBezTo>
                  <a:cubicBezTo>
                    <a:pt x="3927" y="4997"/>
                    <a:pt x="4147" y="5400"/>
                    <a:pt x="4418" y="5400"/>
                  </a:cubicBezTo>
                  <a:lnTo>
                    <a:pt x="5400" y="5400"/>
                  </a:lnTo>
                  <a:cubicBezTo>
                    <a:pt x="5671" y="5400"/>
                    <a:pt x="5891" y="4997"/>
                    <a:pt x="5891" y="4500"/>
                  </a:cubicBezTo>
                  <a:cubicBezTo>
                    <a:pt x="5891" y="4002"/>
                    <a:pt x="5671" y="3600"/>
                    <a:pt x="5400" y="36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endParaRPr dirty="0"/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3019083" y="2101447"/>
            <a:ext cx="972195" cy="38083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-$100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322974" y="3056824"/>
            <a:ext cx="948344" cy="2795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+$100</a:t>
            </a:r>
          </a:p>
        </p:txBody>
      </p:sp>
      <p:sp>
        <p:nvSpPr>
          <p:cNvPr id="3" name="Circular Arrow 2"/>
          <p:cNvSpPr/>
          <p:nvPr/>
        </p:nvSpPr>
        <p:spPr>
          <a:xfrm rot="5400000">
            <a:off x="5034523" y="2074884"/>
            <a:ext cx="904672" cy="938070"/>
          </a:xfrm>
          <a:prstGeom prst="circularArrow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912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1481 L 0.10573 0.07434 C 0.1283 0.08791 0.16146 0.09531 0.19635 0.09531 C 0.23593 0.09531 0.26753 0.08791 0.28993 0.07434 L 0.3967 0.01481 " pathEditMode="relative" rAng="0" ptsTypes="FffFF">
                                      <p:cBhvr>
                                        <p:cTn id="25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26" y="401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3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Rectangle 632"/>
          <p:cNvSpPr/>
          <p:nvPr/>
        </p:nvSpPr>
        <p:spPr>
          <a:xfrm>
            <a:off x="6840747" y="4079742"/>
            <a:ext cx="2303253" cy="684082"/>
          </a:xfrm>
          <a:prstGeom prst="rect">
            <a:avLst/>
          </a:prstGeom>
          <a:solidFill>
            <a:srgbClr val="E0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/>
          </a:p>
        </p:txBody>
      </p:sp>
      <p:grpSp>
        <p:nvGrpSpPr>
          <p:cNvPr id="165" name="Group 164"/>
          <p:cNvGrpSpPr/>
          <p:nvPr/>
        </p:nvGrpSpPr>
        <p:grpSpPr>
          <a:xfrm>
            <a:off x="3376129" y="1794246"/>
            <a:ext cx="2377440" cy="2377440"/>
            <a:chOff x="6975605" y="1441654"/>
            <a:chExt cx="3031414" cy="3031414"/>
          </a:xfrm>
        </p:grpSpPr>
        <p:grpSp>
          <p:nvGrpSpPr>
            <p:cNvPr id="166" name="Group 165"/>
            <p:cNvGrpSpPr/>
            <p:nvPr/>
          </p:nvGrpSpPr>
          <p:grpSpPr>
            <a:xfrm>
              <a:off x="6975605" y="1441654"/>
              <a:ext cx="3031414" cy="3031414"/>
              <a:chOff x="8225223" y="1066293"/>
              <a:chExt cx="3031414" cy="3031414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9520390" y="1066293"/>
                <a:ext cx="441079" cy="3031414"/>
                <a:chOff x="4222816" y="1445484"/>
                <a:chExt cx="441079" cy="3031414"/>
              </a:xfrm>
            </p:grpSpPr>
            <p:pic>
              <p:nvPicPr>
                <p:cNvPr id="203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4291091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4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1445484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4" name="Group 193"/>
              <p:cNvGrpSpPr/>
              <p:nvPr/>
            </p:nvGrpSpPr>
            <p:grpSpPr>
              <a:xfrm rot="8100000">
                <a:off x="9520390" y="1066293"/>
                <a:ext cx="441079" cy="3031414"/>
                <a:chOff x="4222816" y="1445484"/>
                <a:chExt cx="441079" cy="3031414"/>
              </a:xfrm>
            </p:grpSpPr>
            <p:pic>
              <p:nvPicPr>
                <p:cNvPr id="201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4291091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2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1445484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5" name="Group 194"/>
              <p:cNvGrpSpPr/>
              <p:nvPr/>
            </p:nvGrpSpPr>
            <p:grpSpPr>
              <a:xfrm rot="2700000">
                <a:off x="9520390" y="1066293"/>
                <a:ext cx="441079" cy="3031414"/>
                <a:chOff x="4222816" y="1445484"/>
                <a:chExt cx="441079" cy="3031414"/>
              </a:xfrm>
            </p:grpSpPr>
            <p:pic>
              <p:nvPicPr>
                <p:cNvPr id="199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4291091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0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1445484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6" name="Group 195"/>
              <p:cNvGrpSpPr/>
              <p:nvPr/>
            </p:nvGrpSpPr>
            <p:grpSpPr>
              <a:xfrm rot="5400000">
                <a:off x="9520390" y="1066293"/>
                <a:ext cx="441079" cy="3031414"/>
                <a:chOff x="4222816" y="1445484"/>
                <a:chExt cx="441079" cy="3031414"/>
              </a:xfrm>
            </p:grpSpPr>
            <p:pic>
              <p:nvPicPr>
                <p:cNvPr id="197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4291091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8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1445484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67" name="Group 166"/>
            <p:cNvGrpSpPr/>
            <p:nvPr/>
          </p:nvGrpSpPr>
          <p:grpSpPr>
            <a:xfrm rot="887565">
              <a:off x="6975605" y="1441654"/>
              <a:ext cx="3031414" cy="3031414"/>
              <a:chOff x="8225223" y="1066293"/>
              <a:chExt cx="3031414" cy="3031414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9520390" y="1066293"/>
                <a:ext cx="441079" cy="3031414"/>
                <a:chOff x="4222816" y="1445484"/>
                <a:chExt cx="441079" cy="3031414"/>
              </a:xfrm>
            </p:grpSpPr>
            <p:pic>
              <p:nvPicPr>
                <p:cNvPr id="191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4291091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2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1445484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2" name="Group 181"/>
              <p:cNvGrpSpPr/>
              <p:nvPr/>
            </p:nvGrpSpPr>
            <p:grpSpPr>
              <a:xfrm rot="8100000">
                <a:off x="9520390" y="1066293"/>
                <a:ext cx="441079" cy="3031414"/>
                <a:chOff x="4222816" y="1445484"/>
                <a:chExt cx="441079" cy="3031414"/>
              </a:xfrm>
            </p:grpSpPr>
            <p:pic>
              <p:nvPicPr>
                <p:cNvPr id="189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4291091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0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1445484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3" name="Group 182"/>
              <p:cNvGrpSpPr/>
              <p:nvPr/>
            </p:nvGrpSpPr>
            <p:grpSpPr>
              <a:xfrm rot="2700000">
                <a:off x="9520390" y="1066293"/>
                <a:ext cx="441079" cy="3031414"/>
                <a:chOff x="4222816" y="1445484"/>
                <a:chExt cx="441079" cy="3031414"/>
              </a:xfrm>
            </p:grpSpPr>
            <p:pic>
              <p:nvPicPr>
                <p:cNvPr id="187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4291091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8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1445484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84" name="Group 183"/>
              <p:cNvGrpSpPr/>
              <p:nvPr/>
            </p:nvGrpSpPr>
            <p:grpSpPr>
              <a:xfrm rot="5400000">
                <a:off x="9520390" y="1066293"/>
                <a:ext cx="441079" cy="3031414"/>
                <a:chOff x="4222816" y="1445484"/>
                <a:chExt cx="441079" cy="3031414"/>
              </a:xfrm>
            </p:grpSpPr>
            <p:pic>
              <p:nvPicPr>
                <p:cNvPr id="185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4291091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6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1445484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68" name="Group 167"/>
            <p:cNvGrpSpPr/>
            <p:nvPr/>
          </p:nvGrpSpPr>
          <p:grpSpPr>
            <a:xfrm rot="1792745">
              <a:off x="6975605" y="1441654"/>
              <a:ext cx="3031414" cy="3031414"/>
              <a:chOff x="8225223" y="1066293"/>
              <a:chExt cx="3031414" cy="3031414"/>
            </a:xfrm>
          </p:grpSpPr>
          <p:grpSp>
            <p:nvGrpSpPr>
              <p:cNvPr id="169" name="Group 168"/>
              <p:cNvGrpSpPr/>
              <p:nvPr/>
            </p:nvGrpSpPr>
            <p:grpSpPr>
              <a:xfrm>
                <a:off x="9520390" y="1066293"/>
                <a:ext cx="441079" cy="3031414"/>
                <a:chOff x="4222816" y="1445484"/>
                <a:chExt cx="441079" cy="3031414"/>
              </a:xfrm>
            </p:grpSpPr>
            <p:pic>
              <p:nvPicPr>
                <p:cNvPr id="179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4291091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0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1445484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70" name="Group 169"/>
              <p:cNvGrpSpPr/>
              <p:nvPr/>
            </p:nvGrpSpPr>
            <p:grpSpPr>
              <a:xfrm rot="8100000">
                <a:off x="9520390" y="1066293"/>
                <a:ext cx="441079" cy="3031414"/>
                <a:chOff x="4222816" y="1445484"/>
                <a:chExt cx="441079" cy="3031414"/>
              </a:xfrm>
            </p:grpSpPr>
            <p:pic>
              <p:nvPicPr>
                <p:cNvPr id="177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4291091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8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1445484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71" name="Group 170"/>
              <p:cNvGrpSpPr/>
              <p:nvPr/>
            </p:nvGrpSpPr>
            <p:grpSpPr>
              <a:xfrm rot="2700000">
                <a:off x="9520390" y="1066293"/>
                <a:ext cx="441079" cy="3031414"/>
                <a:chOff x="4222816" y="1445484"/>
                <a:chExt cx="441079" cy="3031414"/>
              </a:xfrm>
            </p:grpSpPr>
            <p:pic>
              <p:nvPicPr>
                <p:cNvPr id="175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4291091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6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1445484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72" name="Group 171"/>
              <p:cNvGrpSpPr/>
              <p:nvPr/>
            </p:nvGrpSpPr>
            <p:grpSpPr>
              <a:xfrm rot="5400000">
                <a:off x="9520390" y="1066293"/>
                <a:ext cx="441079" cy="3031414"/>
                <a:chOff x="4222816" y="1445484"/>
                <a:chExt cx="441079" cy="3031414"/>
              </a:xfrm>
            </p:grpSpPr>
            <p:pic>
              <p:nvPicPr>
                <p:cNvPr id="173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4291091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4" name="Picture 4" descr="C:\Users\mjacob9\AppData\Local\Microsoft\Windows\Temporary Internet Files\Content.IE5\H3O0EPY9\800px-Chain_link_icon[1]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22816" y="1445484"/>
                  <a:ext cx="441079" cy="1858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7" name="Rectangle 6"/>
          <p:cNvSpPr/>
          <p:nvPr/>
        </p:nvSpPr>
        <p:spPr>
          <a:xfrm>
            <a:off x="0" y="182880"/>
            <a:ext cx="7723762" cy="729575"/>
          </a:xfrm>
          <a:prstGeom prst="rect">
            <a:avLst/>
          </a:prstGeom>
          <a:solidFill>
            <a:srgbClr val="E0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/>
          </a:p>
        </p:txBody>
      </p:sp>
      <p:sp>
        <p:nvSpPr>
          <p:cNvPr id="101" name="TextBox 100"/>
          <p:cNvSpPr txBox="1"/>
          <p:nvPr/>
        </p:nvSpPr>
        <p:spPr>
          <a:xfrm>
            <a:off x="618395" y="354035"/>
            <a:ext cx="6998128" cy="40451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n-US" sz="2200" dirty="0" smtClean="0">
                <a:solidFill>
                  <a:srgbClr val="53565A"/>
                </a:solidFill>
                <a:latin typeface="Arial" pitchFamily="34" charset="0"/>
                <a:cs typeface="Arial" pitchFamily="34" charset="0"/>
              </a:rPr>
              <a:t>And what if it was tamper proof? And resilient to failures? 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473272" y="2528440"/>
            <a:ext cx="731520" cy="965102"/>
            <a:chOff x="2182418" y="1706227"/>
            <a:chExt cx="1625603" cy="2347104"/>
          </a:xfrm>
        </p:grpSpPr>
        <p:grpSp>
          <p:nvGrpSpPr>
            <p:cNvPr id="75" name="Group"/>
            <p:cNvGrpSpPr/>
            <p:nvPr/>
          </p:nvGrpSpPr>
          <p:grpSpPr>
            <a:xfrm>
              <a:off x="2182418" y="1706227"/>
              <a:ext cx="1625603" cy="1828806"/>
              <a:chOff x="37299" y="-1"/>
              <a:chExt cx="584080" cy="655505"/>
            </a:xfrm>
          </p:grpSpPr>
          <p:sp>
            <p:nvSpPr>
              <p:cNvPr id="77" name="Shape"/>
              <p:cNvSpPr/>
              <p:nvPr/>
            </p:nvSpPr>
            <p:spPr>
              <a:xfrm>
                <a:off x="37299" y="-1"/>
                <a:ext cx="584080" cy="6376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7"/>
                    </a:moveTo>
                    <a:cubicBezTo>
                      <a:pt x="21600" y="4819"/>
                      <a:pt x="16757" y="0"/>
                      <a:pt x="10798" y="0"/>
                    </a:cubicBezTo>
                    <a:cubicBezTo>
                      <a:pt x="4843" y="0"/>
                      <a:pt x="0" y="4819"/>
                      <a:pt x="0" y="10787"/>
                    </a:cubicBezTo>
                    <a:cubicBezTo>
                      <a:pt x="0" y="16750"/>
                      <a:pt x="4843" y="21600"/>
                      <a:pt x="10798" y="21600"/>
                    </a:cubicBezTo>
                    <a:cubicBezTo>
                      <a:pt x="16757" y="21600"/>
                      <a:pt x="21600" y="16750"/>
                      <a:pt x="21600" y="10787"/>
                    </a:cubicBezTo>
                  </a:path>
                </a:pathLst>
              </a:custGeom>
              <a:solidFill>
                <a:srgbClr val="EAAA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Shape"/>
              <p:cNvSpPr/>
              <p:nvPr/>
            </p:nvSpPr>
            <p:spPr>
              <a:xfrm>
                <a:off x="328612" y="473075"/>
                <a:ext cx="206241" cy="1824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91" y="0"/>
                    </a:moveTo>
                    <a:cubicBezTo>
                      <a:pt x="6291" y="0"/>
                      <a:pt x="15818" y="1579"/>
                      <a:pt x="17246" y="3302"/>
                    </a:cubicBezTo>
                    <a:cubicBezTo>
                      <a:pt x="18448" y="4674"/>
                      <a:pt x="20992" y="18505"/>
                      <a:pt x="21600" y="21600"/>
                    </a:cubicBezTo>
                    <a:cubicBezTo>
                      <a:pt x="4863" y="21600"/>
                      <a:pt x="0" y="21600"/>
                      <a:pt x="0" y="21600"/>
                    </a:cubicBezTo>
                    <a:cubicBezTo>
                      <a:pt x="0" y="1930"/>
                      <a:pt x="0" y="1930"/>
                      <a:pt x="0" y="1930"/>
                    </a:cubicBezTo>
                    <a:lnTo>
                      <a:pt x="6291" y="0"/>
                    </a:lnTo>
                  </a:path>
                </a:pathLst>
              </a:custGeom>
              <a:solidFill>
                <a:srgbClr val="0054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Square"/>
              <p:cNvSpPr/>
              <p:nvPr/>
            </p:nvSpPr>
            <p:spPr>
              <a:xfrm>
                <a:off x="279399" y="412749"/>
                <a:ext cx="98289" cy="104642"/>
              </a:xfrm>
              <a:prstGeom prst="rect">
                <a:avLst/>
              </a:prstGeom>
              <a:solidFill>
                <a:srgbClr val="D9A8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Shape"/>
              <p:cNvSpPr/>
              <p:nvPr/>
            </p:nvSpPr>
            <p:spPr>
              <a:xfrm>
                <a:off x="328612" y="107949"/>
                <a:ext cx="120515" cy="320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358" y="0"/>
                      <a:pt x="21600" y="1830"/>
                      <a:pt x="21600" y="10186"/>
                    </a:cubicBezTo>
                    <a:cubicBezTo>
                      <a:pt x="21600" y="15010"/>
                      <a:pt x="17445" y="18205"/>
                      <a:pt x="15696" y="19051"/>
                    </a:cubicBezTo>
                    <a:cubicBezTo>
                      <a:pt x="13946" y="19843"/>
                      <a:pt x="4519" y="21600"/>
                      <a:pt x="0" y="21600"/>
                    </a:cubicBezTo>
                    <a:cubicBezTo>
                      <a:pt x="0" y="13126"/>
                      <a:pt x="0" y="0"/>
                      <a:pt x="0" y="0"/>
                    </a:cubicBezTo>
                  </a:path>
                </a:pathLst>
              </a:custGeom>
              <a:solidFill>
                <a:srgbClr val="E9C0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Shape"/>
              <p:cNvSpPr/>
              <p:nvPr/>
            </p:nvSpPr>
            <p:spPr>
              <a:xfrm>
                <a:off x="422359" y="249392"/>
                <a:ext cx="50512" cy="72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65" h="20644" extrusionOk="0">
                    <a:moveTo>
                      <a:pt x="20161" y="11389"/>
                    </a:moveTo>
                    <a:cubicBezTo>
                      <a:pt x="20929" y="5621"/>
                      <a:pt x="17366" y="589"/>
                      <a:pt x="11500" y="47"/>
                    </a:cubicBezTo>
                    <a:cubicBezTo>
                      <a:pt x="5963" y="-495"/>
                      <a:pt x="864" y="3686"/>
                      <a:pt x="97" y="9453"/>
                    </a:cubicBezTo>
                    <a:cubicBezTo>
                      <a:pt x="-671" y="15066"/>
                      <a:pt x="3221" y="20021"/>
                      <a:pt x="8758" y="20602"/>
                    </a:cubicBezTo>
                    <a:cubicBezTo>
                      <a:pt x="14241" y="21105"/>
                      <a:pt x="19339" y="17002"/>
                      <a:pt x="20161" y="11389"/>
                    </a:cubicBezTo>
                  </a:path>
                </a:pathLst>
              </a:custGeom>
              <a:solidFill>
                <a:srgbClr val="E9C0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2" name="Shape"/>
              <p:cNvSpPr/>
              <p:nvPr/>
            </p:nvSpPr>
            <p:spPr>
              <a:xfrm>
                <a:off x="207961" y="107949"/>
                <a:ext cx="120515" cy="320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3242" y="0"/>
                      <a:pt x="0" y="1830"/>
                      <a:pt x="0" y="10186"/>
                    </a:cubicBezTo>
                    <a:cubicBezTo>
                      <a:pt x="0" y="15010"/>
                      <a:pt x="4179" y="18205"/>
                      <a:pt x="5928" y="19051"/>
                    </a:cubicBezTo>
                    <a:cubicBezTo>
                      <a:pt x="7678" y="19843"/>
                      <a:pt x="17251" y="21600"/>
                      <a:pt x="21600" y="21600"/>
                    </a:cubicBezTo>
                    <a:cubicBezTo>
                      <a:pt x="21600" y="13126"/>
                      <a:pt x="21600" y="0"/>
                      <a:pt x="21600" y="0"/>
                    </a:cubicBezTo>
                  </a:path>
                </a:pathLst>
              </a:custGeom>
              <a:solidFill>
                <a:srgbClr val="F2D8B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Shape"/>
              <p:cNvSpPr/>
              <p:nvPr/>
            </p:nvSpPr>
            <p:spPr>
              <a:xfrm>
                <a:off x="184213" y="249392"/>
                <a:ext cx="50513" cy="726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65" h="20644" extrusionOk="0">
                    <a:moveTo>
                      <a:pt x="105" y="11389"/>
                    </a:moveTo>
                    <a:cubicBezTo>
                      <a:pt x="-663" y="5621"/>
                      <a:pt x="2846" y="589"/>
                      <a:pt x="8766" y="47"/>
                    </a:cubicBezTo>
                    <a:cubicBezTo>
                      <a:pt x="14249" y="-495"/>
                      <a:pt x="19347" y="3686"/>
                      <a:pt x="20169" y="9453"/>
                    </a:cubicBezTo>
                    <a:cubicBezTo>
                      <a:pt x="20937" y="15066"/>
                      <a:pt x="16990" y="20021"/>
                      <a:pt x="11508" y="20602"/>
                    </a:cubicBezTo>
                    <a:cubicBezTo>
                      <a:pt x="6025" y="21105"/>
                      <a:pt x="927" y="17002"/>
                      <a:pt x="105" y="11389"/>
                    </a:cubicBezTo>
                  </a:path>
                </a:pathLst>
              </a:custGeom>
              <a:solidFill>
                <a:srgbClr val="F2D8B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Shape"/>
              <p:cNvSpPr/>
              <p:nvPr/>
            </p:nvSpPr>
            <p:spPr>
              <a:xfrm>
                <a:off x="198114" y="127459"/>
                <a:ext cx="66863" cy="186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14" h="18832" extrusionOk="0">
                    <a:moveTo>
                      <a:pt x="19814" y="639"/>
                    </a:moveTo>
                    <a:cubicBezTo>
                      <a:pt x="19814" y="639"/>
                      <a:pt x="7729" y="5531"/>
                      <a:pt x="12346" y="10137"/>
                    </a:cubicBezTo>
                    <a:cubicBezTo>
                      <a:pt x="13230" y="15507"/>
                      <a:pt x="11744" y="17360"/>
                      <a:pt x="6565" y="18832"/>
                    </a:cubicBezTo>
                    <a:cubicBezTo>
                      <a:pt x="7729" y="13558"/>
                      <a:pt x="6284" y="11882"/>
                      <a:pt x="543" y="12468"/>
                    </a:cubicBezTo>
                    <a:cubicBezTo>
                      <a:pt x="-1786" y="8366"/>
                      <a:pt x="3152" y="-2768"/>
                      <a:pt x="19814" y="639"/>
                    </a:cubicBezTo>
                  </a:path>
                </a:pathLst>
              </a:custGeom>
              <a:solidFill>
                <a:srgbClr val="670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Shape"/>
              <p:cNvSpPr/>
              <p:nvPr/>
            </p:nvSpPr>
            <p:spPr>
              <a:xfrm>
                <a:off x="392111" y="127459"/>
                <a:ext cx="65442" cy="1867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24" h="18832" extrusionOk="0">
                    <a:moveTo>
                      <a:pt x="0" y="639"/>
                    </a:moveTo>
                    <a:cubicBezTo>
                      <a:pt x="0" y="639"/>
                      <a:pt x="12107" y="5531"/>
                      <a:pt x="7482" y="10137"/>
                    </a:cubicBezTo>
                    <a:cubicBezTo>
                      <a:pt x="6637" y="15507"/>
                      <a:pt x="8045" y="17360"/>
                      <a:pt x="13234" y="18832"/>
                    </a:cubicBezTo>
                    <a:cubicBezTo>
                      <a:pt x="12107" y="13558"/>
                      <a:pt x="13515" y="11882"/>
                      <a:pt x="19307" y="12468"/>
                    </a:cubicBezTo>
                    <a:cubicBezTo>
                      <a:pt x="21600" y="8366"/>
                      <a:pt x="16451" y="-2768"/>
                      <a:pt x="0" y="639"/>
                    </a:cubicBezTo>
                  </a:path>
                </a:pathLst>
              </a:custGeom>
              <a:solidFill>
                <a:srgbClr val="670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" name="Shape"/>
              <p:cNvSpPr/>
              <p:nvPr/>
            </p:nvSpPr>
            <p:spPr>
              <a:xfrm>
                <a:off x="122236" y="473075"/>
                <a:ext cx="206241" cy="1824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315" y="0"/>
                    </a:moveTo>
                    <a:cubicBezTo>
                      <a:pt x="15315" y="0"/>
                      <a:pt x="5761" y="1579"/>
                      <a:pt x="4345" y="3302"/>
                    </a:cubicBezTo>
                    <a:cubicBezTo>
                      <a:pt x="3128" y="4674"/>
                      <a:pt x="594" y="18505"/>
                      <a:pt x="0" y="21600"/>
                    </a:cubicBezTo>
                    <a:cubicBezTo>
                      <a:pt x="16830" y="21600"/>
                      <a:pt x="21600" y="21600"/>
                      <a:pt x="21600" y="21600"/>
                    </a:cubicBezTo>
                    <a:cubicBezTo>
                      <a:pt x="21600" y="1930"/>
                      <a:pt x="21600" y="1930"/>
                      <a:pt x="21600" y="1930"/>
                    </a:cubicBezTo>
                    <a:lnTo>
                      <a:pt x="15315" y="0"/>
                    </a:lnTo>
                  </a:path>
                </a:pathLst>
              </a:custGeom>
              <a:solidFill>
                <a:srgbClr val="0054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" name="Shape"/>
              <p:cNvSpPr/>
              <p:nvPr/>
            </p:nvSpPr>
            <p:spPr>
              <a:xfrm>
                <a:off x="268286" y="469900"/>
                <a:ext cx="120518" cy="1856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0800" y="1467"/>
                    </a:lnTo>
                    <a:lnTo>
                      <a:pt x="0" y="0"/>
                    </a:lnTo>
                    <a:lnTo>
                      <a:pt x="10800" y="21600"/>
                    </a:lnTo>
                    <a:lnTo>
                      <a:pt x="21600" y="0"/>
                    </a:lnTo>
                  </a:path>
                </a:pathLst>
              </a:custGeom>
              <a:solidFill>
                <a:srgbClr val="B9C7C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" name="Shape"/>
              <p:cNvSpPr/>
              <p:nvPr/>
            </p:nvSpPr>
            <p:spPr>
              <a:xfrm>
                <a:off x="314325" y="508000"/>
                <a:ext cx="30028" cy="1475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005" y="0"/>
                    </a:moveTo>
                    <a:lnTo>
                      <a:pt x="0" y="18371"/>
                    </a:lnTo>
                    <a:lnTo>
                      <a:pt x="10411" y="21600"/>
                    </a:lnTo>
                    <a:lnTo>
                      <a:pt x="21600" y="18371"/>
                    </a:lnTo>
                    <a:lnTo>
                      <a:pt x="13914" y="0"/>
                    </a:lnTo>
                    <a:lnTo>
                      <a:pt x="7005" y="0"/>
                    </a:lnTo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7" name="Shape"/>
              <p:cNvSpPr/>
              <p:nvPr/>
            </p:nvSpPr>
            <p:spPr>
              <a:xfrm>
                <a:off x="236537" y="466725"/>
                <a:ext cx="91941" cy="188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387" y="9472"/>
                    </a:moveTo>
                    <a:cubicBezTo>
                      <a:pt x="0" y="1227"/>
                      <a:pt x="0" y="1227"/>
                      <a:pt x="0" y="1227"/>
                    </a:cubicBezTo>
                    <a:cubicBezTo>
                      <a:pt x="3204" y="668"/>
                      <a:pt x="6375" y="342"/>
                      <a:pt x="9991" y="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5265" y="10140"/>
                      <a:pt x="5265" y="10140"/>
                      <a:pt x="5265" y="10140"/>
                    </a:cubicBezTo>
                    <a:lnTo>
                      <a:pt x="11387" y="9472"/>
                    </a:lnTo>
                  </a:path>
                </a:pathLst>
              </a:custGeom>
              <a:solidFill>
                <a:srgbClr val="003F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Shape"/>
              <p:cNvSpPr/>
              <p:nvPr/>
            </p:nvSpPr>
            <p:spPr>
              <a:xfrm>
                <a:off x="328612" y="466725"/>
                <a:ext cx="91942" cy="188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230" y="9472"/>
                    </a:moveTo>
                    <a:cubicBezTo>
                      <a:pt x="21600" y="1227"/>
                      <a:pt x="21600" y="1227"/>
                      <a:pt x="21600" y="1227"/>
                    </a:cubicBezTo>
                    <a:cubicBezTo>
                      <a:pt x="18623" y="668"/>
                      <a:pt x="15234" y="342"/>
                      <a:pt x="11592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6374" y="10140"/>
                      <a:pt x="16374" y="10140"/>
                      <a:pt x="16374" y="10140"/>
                    </a:cubicBezTo>
                    <a:lnTo>
                      <a:pt x="10230" y="9472"/>
                    </a:lnTo>
                  </a:path>
                </a:pathLst>
              </a:custGeom>
              <a:solidFill>
                <a:srgbClr val="003F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Shape"/>
              <p:cNvSpPr/>
              <p:nvPr/>
            </p:nvSpPr>
            <p:spPr>
              <a:xfrm>
                <a:off x="312737" y="482600"/>
                <a:ext cx="33202" cy="34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413"/>
                    </a:moveTo>
                    <a:lnTo>
                      <a:pt x="10711" y="21600"/>
                    </a:lnTo>
                    <a:lnTo>
                      <a:pt x="0" y="10413"/>
                    </a:lnTo>
                    <a:lnTo>
                      <a:pt x="10711" y="0"/>
                    </a:lnTo>
                    <a:lnTo>
                      <a:pt x="21600" y="10413"/>
                    </a:lnTo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0" name="Shape"/>
              <p:cNvSpPr/>
              <p:nvPr/>
            </p:nvSpPr>
            <p:spPr>
              <a:xfrm>
                <a:off x="328612" y="457200"/>
                <a:ext cx="72892" cy="57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9681"/>
                    </a:moveTo>
                    <a:lnTo>
                      <a:pt x="14228" y="0"/>
                    </a:lnTo>
                    <a:lnTo>
                      <a:pt x="21600" y="5621"/>
                    </a:lnTo>
                    <a:lnTo>
                      <a:pt x="6262" y="21600"/>
                    </a:lnTo>
                    <a:lnTo>
                      <a:pt x="0" y="9681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Shape"/>
              <p:cNvSpPr/>
              <p:nvPr/>
            </p:nvSpPr>
            <p:spPr>
              <a:xfrm>
                <a:off x="254000" y="457200"/>
                <a:ext cx="74476" cy="57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681"/>
                    </a:moveTo>
                    <a:lnTo>
                      <a:pt x="7411" y="0"/>
                    </a:lnTo>
                    <a:lnTo>
                      <a:pt x="0" y="5621"/>
                    </a:lnTo>
                    <a:lnTo>
                      <a:pt x="15061" y="21600"/>
                    </a:lnTo>
                    <a:lnTo>
                      <a:pt x="21600" y="9681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Shape"/>
              <p:cNvSpPr/>
              <p:nvPr/>
            </p:nvSpPr>
            <p:spPr>
              <a:xfrm>
                <a:off x="225539" y="69501"/>
                <a:ext cx="218826" cy="116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29" h="13088" extrusionOk="0">
                    <a:moveTo>
                      <a:pt x="21129" y="9770"/>
                    </a:moveTo>
                    <a:cubicBezTo>
                      <a:pt x="19252" y="947"/>
                      <a:pt x="7937" y="-6035"/>
                      <a:pt x="90" y="7929"/>
                    </a:cubicBezTo>
                    <a:cubicBezTo>
                      <a:pt x="-471" y="10652"/>
                      <a:pt x="1784" y="11960"/>
                      <a:pt x="1784" y="11960"/>
                    </a:cubicBezTo>
                    <a:cubicBezTo>
                      <a:pt x="1784" y="11960"/>
                      <a:pt x="3283" y="7929"/>
                      <a:pt x="9997" y="9770"/>
                    </a:cubicBezTo>
                    <a:cubicBezTo>
                      <a:pt x="13373" y="8902"/>
                      <a:pt x="16736" y="8248"/>
                      <a:pt x="18235" y="11838"/>
                    </a:cubicBezTo>
                    <a:cubicBezTo>
                      <a:pt x="19721" y="15565"/>
                      <a:pt x="21129" y="9770"/>
                      <a:pt x="21129" y="9770"/>
                    </a:cubicBezTo>
                  </a:path>
                </a:pathLst>
              </a:custGeom>
              <a:solidFill>
                <a:srgbClr val="670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3" name="Shape"/>
              <p:cNvSpPr/>
              <p:nvPr/>
            </p:nvSpPr>
            <p:spPr>
              <a:xfrm>
                <a:off x="211137" y="314325"/>
                <a:ext cx="234815" cy="123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146" y="10800"/>
                    </a:moveTo>
                    <a:cubicBezTo>
                      <a:pt x="14918" y="10800"/>
                      <a:pt x="13388" y="7435"/>
                      <a:pt x="10800" y="7435"/>
                    </a:cubicBezTo>
                    <a:cubicBezTo>
                      <a:pt x="8299" y="7435"/>
                      <a:pt x="6706" y="10800"/>
                      <a:pt x="4467" y="10800"/>
                    </a:cubicBezTo>
                    <a:cubicBezTo>
                      <a:pt x="2065" y="10800"/>
                      <a:pt x="460" y="2894"/>
                      <a:pt x="0" y="0"/>
                    </a:cubicBezTo>
                    <a:cubicBezTo>
                      <a:pt x="647" y="8094"/>
                      <a:pt x="2065" y="13341"/>
                      <a:pt x="2775" y="15012"/>
                    </a:cubicBezTo>
                    <a:cubicBezTo>
                      <a:pt x="3671" y="17035"/>
                      <a:pt x="8573" y="21600"/>
                      <a:pt x="10800" y="21600"/>
                    </a:cubicBezTo>
                    <a:cubicBezTo>
                      <a:pt x="13114" y="21600"/>
                      <a:pt x="17942" y="17035"/>
                      <a:pt x="18838" y="15012"/>
                    </a:cubicBezTo>
                    <a:cubicBezTo>
                      <a:pt x="19547" y="13341"/>
                      <a:pt x="20978" y="8094"/>
                      <a:pt x="21600" y="0"/>
                    </a:cubicBezTo>
                    <a:cubicBezTo>
                      <a:pt x="21165" y="2894"/>
                      <a:pt x="19634" y="10800"/>
                      <a:pt x="17146" y="10800"/>
                    </a:cubicBezTo>
                  </a:path>
                </a:pathLst>
              </a:custGeom>
              <a:solidFill>
                <a:srgbClr val="670E0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4" name="Shape"/>
              <p:cNvSpPr/>
              <p:nvPr/>
            </p:nvSpPr>
            <p:spPr>
              <a:xfrm>
                <a:off x="314325" y="386488"/>
                <a:ext cx="28444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50" y="21600"/>
                    </a:moveTo>
                    <a:cubicBezTo>
                      <a:pt x="16577" y="21600"/>
                      <a:pt x="21600" y="13263"/>
                      <a:pt x="216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263"/>
                      <a:pt x="5023" y="21600"/>
                      <a:pt x="10750" y="2160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Rounded Rectangle 75"/>
            <p:cNvSpPr/>
            <p:nvPr/>
          </p:nvSpPr>
          <p:spPr>
            <a:xfrm>
              <a:off x="2224488" y="3497381"/>
              <a:ext cx="1488331" cy="555950"/>
            </a:xfrm>
            <a:prstGeom prst="roundRect">
              <a:avLst/>
            </a:prstGeom>
            <a:solidFill>
              <a:srgbClr val="5356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Alex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243252" y="2757041"/>
            <a:ext cx="597700" cy="502920"/>
            <a:chOff x="3710112" y="2608170"/>
            <a:chExt cx="597700" cy="502920"/>
          </a:xfrm>
          <a:effectLst/>
        </p:grpSpPr>
        <p:sp>
          <p:nvSpPr>
            <p:cNvPr id="350" name="Rectangle 349"/>
            <p:cNvSpPr/>
            <p:nvPr/>
          </p:nvSpPr>
          <p:spPr>
            <a:xfrm>
              <a:off x="3710112" y="2608170"/>
              <a:ext cx="597700" cy="502920"/>
            </a:xfrm>
            <a:prstGeom prst="rect">
              <a:avLst/>
            </a:prstGeom>
            <a:solidFill>
              <a:srgbClr val="E7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353" name="Group 352"/>
            <p:cNvGrpSpPr/>
            <p:nvPr/>
          </p:nvGrpSpPr>
          <p:grpSpPr>
            <a:xfrm>
              <a:off x="3750525" y="2670530"/>
              <a:ext cx="511973" cy="273523"/>
              <a:chOff x="6772093" y="2697162"/>
              <a:chExt cx="1588220" cy="580682"/>
            </a:xfrm>
            <a:solidFill>
              <a:srgbClr val="0070C0"/>
            </a:solidFill>
          </p:grpSpPr>
          <p:sp>
            <p:nvSpPr>
              <p:cNvPr id="354" name="Rectangle 353"/>
              <p:cNvSpPr/>
              <p:nvPr/>
            </p:nvSpPr>
            <p:spPr>
              <a:xfrm>
                <a:off x="7238479" y="2697164"/>
                <a:ext cx="1121834" cy="133275"/>
              </a:xfrm>
              <a:prstGeom prst="rect">
                <a:avLst/>
              </a:prstGeom>
              <a:solidFill>
                <a:srgbClr val="EA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7238479" y="2920867"/>
                <a:ext cx="1121834" cy="133275"/>
              </a:xfrm>
              <a:prstGeom prst="rect">
                <a:avLst/>
              </a:prstGeom>
              <a:solidFill>
                <a:srgbClr val="EA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7238478" y="3144569"/>
                <a:ext cx="1121834" cy="133275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6772096" y="2697162"/>
                <a:ext cx="367759" cy="133277"/>
              </a:xfrm>
              <a:prstGeom prst="rect">
                <a:avLst/>
              </a:prstGeom>
              <a:solidFill>
                <a:srgbClr val="EA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6772094" y="2920865"/>
                <a:ext cx="367759" cy="133277"/>
              </a:xfrm>
              <a:prstGeom prst="rect">
                <a:avLst/>
              </a:prstGeom>
              <a:solidFill>
                <a:srgbClr val="EA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772093" y="3144567"/>
                <a:ext cx="367759" cy="13327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</p:grpSp>
        <p:sp>
          <p:nvSpPr>
            <p:cNvPr id="550" name="Rectangle 549"/>
            <p:cNvSpPr/>
            <p:nvPr/>
          </p:nvSpPr>
          <p:spPr>
            <a:xfrm>
              <a:off x="3900865" y="3002696"/>
              <a:ext cx="361630" cy="59420"/>
            </a:xfrm>
            <a:prstGeom prst="rect">
              <a:avLst/>
            </a:prstGeom>
            <a:solidFill>
              <a:srgbClr val="E877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51" name="Rectangle 550"/>
            <p:cNvSpPr/>
            <p:nvPr/>
          </p:nvSpPr>
          <p:spPr>
            <a:xfrm>
              <a:off x="3750524" y="3002695"/>
              <a:ext cx="118549" cy="59421"/>
            </a:xfrm>
            <a:prstGeom prst="rect">
              <a:avLst/>
            </a:prstGeom>
            <a:solidFill>
              <a:srgbClr val="E877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585" name="Group 584"/>
          <p:cNvGrpSpPr/>
          <p:nvPr/>
        </p:nvGrpSpPr>
        <p:grpSpPr>
          <a:xfrm>
            <a:off x="5314771" y="2711015"/>
            <a:ext cx="597700" cy="502920"/>
            <a:chOff x="3710112" y="2608170"/>
            <a:chExt cx="597700" cy="502920"/>
          </a:xfrm>
        </p:grpSpPr>
        <p:sp>
          <p:nvSpPr>
            <p:cNvPr id="586" name="Rectangle 585"/>
            <p:cNvSpPr/>
            <p:nvPr/>
          </p:nvSpPr>
          <p:spPr>
            <a:xfrm>
              <a:off x="3710112" y="2608170"/>
              <a:ext cx="597700" cy="502920"/>
            </a:xfrm>
            <a:prstGeom prst="rect">
              <a:avLst/>
            </a:prstGeom>
            <a:solidFill>
              <a:srgbClr val="E7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587" name="Group 586"/>
            <p:cNvGrpSpPr/>
            <p:nvPr/>
          </p:nvGrpSpPr>
          <p:grpSpPr>
            <a:xfrm>
              <a:off x="3750525" y="2670530"/>
              <a:ext cx="511973" cy="273523"/>
              <a:chOff x="6772093" y="2697162"/>
              <a:chExt cx="1588220" cy="580682"/>
            </a:xfrm>
            <a:solidFill>
              <a:srgbClr val="0070C0"/>
            </a:solidFill>
          </p:grpSpPr>
          <p:sp>
            <p:nvSpPr>
              <p:cNvPr id="590" name="Rectangle 589"/>
              <p:cNvSpPr/>
              <p:nvPr/>
            </p:nvSpPr>
            <p:spPr>
              <a:xfrm>
                <a:off x="7238479" y="2697164"/>
                <a:ext cx="1121834" cy="133275"/>
              </a:xfrm>
              <a:prstGeom prst="rect">
                <a:avLst/>
              </a:prstGeom>
              <a:solidFill>
                <a:srgbClr val="EA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7238479" y="2920867"/>
                <a:ext cx="1121834" cy="133275"/>
              </a:xfrm>
              <a:prstGeom prst="rect">
                <a:avLst/>
              </a:prstGeom>
              <a:solidFill>
                <a:srgbClr val="EA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7238478" y="3144569"/>
                <a:ext cx="1121834" cy="133275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6772096" y="2697162"/>
                <a:ext cx="367759" cy="133277"/>
              </a:xfrm>
              <a:prstGeom prst="rect">
                <a:avLst/>
              </a:prstGeom>
              <a:solidFill>
                <a:srgbClr val="EA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6772094" y="2920865"/>
                <a:ext cx="367759" cy="133277"/>
              </a:xfrm>
              <a:prstGeom prst="rect">
                <a:avLst/>
              </a:prstGeom>
              <a:solidFill>
                <a:srgbClr val="EAA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6772093" y="3144567"/>
                <a:ext cx="367759" cy="133277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</p:grpSp>
        <p:sp>
          <p:nvSpPr>
            <p:cNvPr id="588" name="Rectangle 587"/>
            <p:cNvSpPr/>
            <p:nvPr/>
          </p:nvSpPr>
          <p:spPr>
            <a:xfrm>
              <a:off x="3900865" y="3002696"/>
              <a:ext cx="361630" cy="59420"/>
            </a:xfrm>
            <a:prstGeom prst="rect">
              <a:avLst/>
            </a:prstGeom>
            <a:solidFill>
              <a:srgbClr val="E877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89" name="Rectangle 588"/>
            <p:cNvSpPr/>
            <p:nvPr/>
          </p:nvSpPr>
          <p:spPr>
            <a:xfrm>
              <a:off x="3750524" y="3002695"/>
              <a:ext cx="118549" cy="59421"/>
            </a:xfrm>
            <a:prstGeom prst="rect">
              <a:avLst/>
            </a:prstGeom>
            <a:solidFill>
              <a:srgbClr val="E877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5918985" y="2499999"/>
            <a:ext cx="731521" cy="988159"/>
            <a:chOff x="5134172" y="1696601"/>
            <a:chExt cx="1625602" cy="2342755"/>
          </a:xfrm>
        </p:grpSpPr>
        <p:grpSp>
          <p:nvGrpSpPr>
            <p:cNvPr id="146" name="Group"/>
            <p:cNvGrpSpPr/>
            <p:nvPr/>
          </p:nvGrpSpPr>
          <p:grpSpPr>
            <a:xfrm>
              <a:off x="5134172" y="1696601"/>
              <a:ext cx="1625602" cy="1833794"/>
              <a:chOff x="36416" y="-1789"/>
              <a:chExt cx="582669" cy="657292"/>
            </a:xfrm>
          </p:grpSpPr>
          <p:sp>
            <p:nvSpPr>
              <p:cNvPr id="150" name="Shape"/>
              <p:cNvSpPr/>
              <p:nvPr/>
            </p:nvSpPr>
            <p:spPr>
              <a:xfrm>
                <a:off x="36416" y="-1789"/>
                <a:ext cx="582669" cy="6216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0"/>
                    </a:moveTo>
                    <a:cubicBezTo>
                      <a:pt x="21600" y="4818"/>
                      <a:pt x="16745" y="0"/>
                      <a:pt x="10782" y="0"/>
                    </a:cubicBezTo>
                    <a:cubicBezTo>
                      <a:pt x="4815" y="0"/>
                      <a:pt x="0" y="4818"/>
                      <a:pt x="0" y="10780"/>
                    </a:cubicBezTo>
                    <a:cubicBezTo>
                      <a:pt x="0" y="16746"/>
                      <a:pt x="4815" y="21600"/>
                      <a:pt x="10782" y="21600"/>
                    </a:cubicBezTo>
                    <a:cubicBezTo>
                      <a:pt x="16745" y="21600"/>
                      <a:pt x="21600" y="16746"/>
                      <a:pt x="21600" y="10780"/>
                    </a:cubicBezTo>
                  </a:path>
                </a:pathLst>
              </a:custGeom>
              <a:solidFill>
                <a:srgbClr val="E8772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1" name="Shape"/>
              <p:cNvSpPr/>
              <p:nvPr/>
            </p:nvSpPr>
            <p:spPr>
              <a:xfrm>
                <a:off x="279400" y="409574"/>
                <a:ext cx="95116" cy="218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413"/>
                    </a:moveTo>
                    <a:lnTo>
                      <a:pt x="11135" y="21600"/>
                    </a:lnTo>
                    <a:lnTo>
                      <a:pt x="0" y="10413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10413"/>
                    </a:lnTo>
                  </a:path>
                </a:pathLst>
              </a:custGeom>
              <a:solidFill>
                <a:srgbClr val="D9A8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Shape"/>
              <p:cNvSpPr/>
              <p:nvPr/>
            </p:nvSpPr>
            <p:spPr>
              <a:xfrm>
                <a:off x="122238" y="473074"/>
                <a:ext cx="204653" cy="182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1" y="0"/>
                    </a:moveTo>
                    <a:cubicBezTo>
                      <a:pt x="16601" y="0"/>
                      <a:pt x="5808" y="1505"/>
                      <a:pt x="4388" y="3202"/>
                    </a:cubicBezTo>
                    <a:cubicBezTo>
                      <a:pt x="3167" y="4691"/>
                      <a:pt x="525" y="18478"/>
                      <a:pt x="0" y="21600"/>
                    </a:cubicBezTo>
                    <a:cubicBezTo>
                      <a:pt x="16814" y="21600"/>
                      <a:pt x="21600" y="21600"/>
                      <a:pt x="21600" y="21600"/>
                    </a:cubicBezTo>
                    <a:cubicBezTo>
                      <a:pt x="21600" y="14251"/>
                      <a:pt x="21600" y="14251"/>
                      <a:pt x="21600" y="14251"/>
                    </a:cubicBezTo>
                    <a:lnTo>
                      <a:pt x="16601" y="0"/>
                    </a:lnTo>
                  </a:path>
                </a:pathLst>
              </a:custGeom>
              <a:solidFill>
                <a:srgbClr val="F2F2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3" name="Shape"/>
              <p:cNvSpPr/>
              <p:nvPr/>
            </p:nvSpPr>
            <p:spPr>
              <a:xfrm>
                <a:off x="327024" y="473074"/>
                <a:ext cx="206241" cy="182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64" y="0"/>
                    </a:moveTo>
                    <a:cubicBezTo>
                      <a:pt x="5064" y="0"/>
                      <a:pt x="15815" y="1505"/>
                      <a:pt x="17243" y="3202"/>
                    </a:cubicBezTo>
                    <a:cubicBezTo>
                      <a:pt x="18460" y="4691"/>
                      <a:pt x="21105" y="18478"/>
                      <a:pt x="21600" y="21600"/>
                    </a:cubicBezTo>
                    <a:cubicBezTo>
                      <a:pt x="4866" y="21600"/>
                      <a:pt x="0" y="21600"/>
                      <a:pt x="0" y="21600"/>
                    </a:cubicBezTo>
                    <a:cubicBezTo>
                      <a:pt x="0" y="14251"/>
                      <a:pt x="0" y="14251"/>
                      <a:pt x="0" y="14251"/>
                    </a:cubicBezTo>
                    <a:lnTo>
                      <a:pt x="5064" y="0"/>
                    </a:lnTo>
                  </a:path>
                </a:pathLst>
              </a:custGeom>
              <a:solidFill>
                <a:srgbClr val="E7E7E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4" name="Shape"/>
              <p:cNvSpPr/>
              <p:nvPr/>
            </p:nvSpPr>
            <p:spPr>
              <a:xfrm>
                <a:off x="327024" y="109537"/>
                <a:ext cx="120517" cy="318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462" y="0"/>
                      <a:pt x="21600" y="1771"/>
                      <a:pt x="21600" y="10152"/>
                    </a:cubicBezTo>
                    <a:cubicBezTo>
                      <a:pt x="21600" y="14990"/>
                      <a:pt x="17454" y="18195"/>
                      <a:pt x="15549" y="19053"/>
                    </a:cubicBezTo>
                    <a:cubicBezTo>
                      <a:pt x="13838" y="19902"/>
                      <a:pt x="4508" y="21600"/>
                      <a:pt x="0" y="21600"/>
                    </a:cubicBezTo>
                    <a:cubicBezTo>
                      <a:pt x="0" y="13101"/>
                      <a:pt x="0" y="0"/>
                      <a:pt x="0" y="0"/>
                    </a:cubicBezTo>
                  </a:path>
                </a:pathLst>
              </a:custGeom>
              <a:solidFill>
                <a:srgbClr val="E9C0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5" name="Shape"/>
              <p:cNvSpPr/>
              <p:nvPr/>
            </p:nvSpPr>
            <p:spPr>
              <a:xfrm>
                <a:off x="420741" y="249274"/>
                <a:ext cx="50456" cy="72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42" h="20645" extrusionOk="0">
                    <a:moveTo>
                      <a:pt x="20135" y="11440"/>
                    </a:moveTo>
                    <a:cubicBezTo>
                      <a:pt x="20941" y="5644"/>
                      <a:pt x="17072" y="621"/>
                      <a:pt x="11645" y="41"/>
                    </a:cubicBezTo>
                    <a:cubicBezTo>
                      <a:pt x="6272" y="-461"/>
                      <a:pt x="1275" y="3712"/>
                      <a:pt x="93" y="9508"/>
                    </a:cubicBezTo>
                    <a:cubicBezTo>
                      <a:pt x="-659" y="15034"/>
                      <a:pt x="3210" y="20289"/>
                      <a:pt x="8583" y="20598"/>
                    </a:cubicBezTo>
                    <a:cubicBezTo>
                      <a:pt x="13956" y="21139"/>
                      <a:pt x="19383" y="17004"/>
                      <a:pt x="20135" y="11440"/>
                    </a:cubicBezTo>
                  </a:path>
                </a:pathLst>
              </a:custGeom>
              <a:solidFill>
                <a:srgbClr val="E9C0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6" name="Shape"/>
              <p:cNvSpPr/>
              <p:nvPr/>
            </p:nvSpPr>
            <p:spPr>
              <a:xfrm>
                <a:off x="206374" y="109537"/>
                <a:ext cx="120516" cy="318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3242" y="0"/>
                      <a:pt x="0" y="1771"/>
                      <a:pt x="0" y="10152"/>
                    </a:cubicBezTo>
                    <a:cubicBezTo>
                      <a:pt x="0" y="14990"/>
                      <a:pt x="4155" y="18195"/>
                      <a:pt x="6099" y="19053"/>
                    </a:cubicBezTo>
                    <a:cubicBezTo>
                      <a:pt x="7848" y="19902"/>
                      <a:pt x="17251" y="21600"/>
                      <a:pt x="21600" y="21600"/>
                    </a:cubicBezTo>
                    <a:cubicBezTo>
                      <a:pt x="21600" y="13101"/>
                      <a:pt x="21600" y="0"/>
                      <a:pt x="21600" y="0"/>
                    </a:cubicBezTo>
                  </a:path>
                </a:pathLst>
              </a:custGeom>
              <a:solidFill>
                <a:srgbClr val="F2D8B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7" name="Shape"/>
              <p:cNvSpPr/>
              <p:nvPr/>
            </p:nvSpPr>
            <p:spPr>
              <a:xfrm>
                <a:off x="184101" y="249274"/>
                <a:ext cx="50657" cy="72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22" h="20645" extrusionOk="0">
                    <a:moveTo>
                      <a:pt x="82" y="11440"/>
                    </a:moveTo>
                    <a:cubicBezTo>
                      <a:pt x="-618" y="5644"/>
                      <a:pt x="3206" y="621"/>
                      <a:pt x="8593" y="41"/>
                    </a:cubicBezTo>
                    <a:cubicBezTo>
                      <a:pt x="14033" y="-461"/>
                      <a:pt x="19043" y="3712"/>
                      <a:pt x="20228" y="9508"/>
                    </a:cubicBezTo>
                    <a:cubicBezTo>
                      <a:pt x="20982" y="15034"/>
                      <a:pt x="17104" y="20289"/>
                      <a:pt x="11717" y="20598"/>
                    </a:cubicBezTo>
                    <a:cubicBezTo>
                      <a:pt x="6277" y="21139"/>
                      <a:pt x="890" y="17004"/>
                      <a:pt x="82" y="11440"/>
                    </a:cubicBezTo>
                  </a:path>
                </a:pathLst>
              </a:custGeom>
              <a:solidFill>
                <a:srgbClr val="F2D8B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8" name="Shape"/>
              <p:cNvSpPr/>
              <p:nvPr/>
            </p:nvSpPr>
            <p:spPr>
              <a:xfrm>
                <a:off x="204787" y="71437"/>
                <a:ext cx="122104" cy="2205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91" y="21600"/>
                    </a:moveTo>
                    <a:cubicBezTo>
                      <a:pt x="4766" y="21600"/>
                      <a:pt x="4766" y="21600"/>
                      <a:pt x="4766" y="21600"/>
                    </a:cubicBezTo>
                    <a:cubicBezTo>
                      <a:pt x="4766" y="21600"/>
                      <a:pt x="3912" y="18480"/>
                      <a:pt x="6473" y="17436"/>
                    </a:cubicBezTo>
                    <a:cubicBezTo>
                      <a:pt x="6473" y="15823"/>
                      <a:pt x="6473" y="15347"/>
                      <a:pt x="6473" y="15347"/>
                    </a:cubicBezTo>
                    <a:cubicBezTo>
                      <a:pt x="6473" y="15347"/>
                      <a:pt x="5619" y="15347"/>
                      <a:pt x="5619" y="12875"/>
                    </a:cubicBezTo>
                    <a:cubicBezTo>
                      <a:pt x="5619" y="10509"/>
                      <a:pt x="10717" y="8817"/>
                      <a:pt x="21600" y="8817"/>
                    </a:cubicBezTo>
                    <a:cubicBezTo>
                      <a:pt x="21600" y="5393"/>
                      <a:pt x="21600" y="0"/>
                      <a:pt x="21600" y="0"/>
                    </a:cubicBezTo>
                    <a:cubicBezTo>
                      <a:pt x="21600" y="0"/>
                      <a:pt x="0" y="264"/>
                      <a:pt x="0" y="8989"/>
                    </a:cubicBezTo>
                    <a:cubicBezTo>
                      <a:pt x="0" y="12704"/>
                      <a:pt x="0" y="17515"/>
                      <a:pt x="0" y="17515"/>
                    </a:cubicBezTo>
                    <a:cubicBezTo>
                      <a:pt x="0" y="17515"/>
                      <a:pt x="1541" y="17436"/>
                      <a:pt x="2727" y="17912"/>
                    </a:cubicBezTo>
                    <a:cubicBezTo>
                      <a:pt x="3912" y="18480"/>
                      <a:pt x="3391" y="21600"/>
                      <a:pt x="3391" y="21600"/>
                    </a:cubicBezTo>
                  </a:path>
                </a:pathLst>
              </a:custGeom>
              <a:solidFill>
                <a:srgbClr val="30353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9" name="Shape"/>
              <p:cNvSpPr/>
              <p:nvPr/>
            </p:nvSpPr>
            <p:spPr>
              <a:xfrm>
                <a:off x="327024" y="71223"/>
                <a:ext cx="123691" cy="2207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14" extrusionOk="0">
                    <a:moveTo>
                      <a:pt x="18212" y="21314"/>
                    </a:moveTo>
                    <a:cubicBezTo>
                      <a:pt x="16871" y="21314"/>
                      <a:pt x="16871" y="21314"/>
                      <a:pt x="16871" y="21314"/>
                    </a:cubicBezTo>
                    <a:cubicBezTo>
                      <a:pt x="16871" y="21314"/>
                      <a:pt x="17718" y="18236"/>
                      <a:pt x="15176" y="17205"/>
                    </a:cubicBezTo>
                    <a:cubicBezTo>
                      <a:pt x="15176" y="15614"/>
                      <a:pt x="15176" y="15144"/>
                      <a:pt x="15176" y="15144"/>
                    </a:cubicBezTo>
                    <a:cubicBezTo>
                      <a:pt x="15176" y="15144"/>
                      <a:pt x="16024" y="15144"/>
                      <a:pt x="16024" y="12705"/>
                    </a:cubicBezTo>
                    <a:cubicBezTo>
                      <a:pt x="16024" y="10371"/>
                      <a:pt x="10965" y="8701"/>
                      <a:pt x="0" y="8701"/>
                    </a:cubicBezTo>
                    <a:cubicBezTo>
                      <a:pt x="0" y="5323"/>
                      <a:pt x="0" y="1"/>
                      <a:pt x="0" y="1"/>
                    </a:cubicBezTo>
                    <a:cubicBezTo>
                      <a:pt x="0" y="1"/>
                      <a:pt x="21600" y="-286"/>
                      <a:pt x="21600" y="8414"/>
                    </a:cubicBezTo>
                    <a:cubicBezTo>
                      <a:pt x="21600" y="11975"/>
                      <a:pt x="21600" y="17284"/>
                      <a:pt x="21600" y="17284"/>
                    </a:cubicBezTo>
                    <a:cubicBezTo>
                      <a:pt x="21600" y="17284"/>
                      <a:pt x="20071" y="17205"/>
                      <a:pt x="18894" y="17675"/>
                    </a:cubicBezTo>
                    <a:cubicBezTo>
                      <a:pt x="17718" y="18236"/>
                      <a:pt x="18212" y="21314"/>
                      <a:pt x="18212" y="21314"/>
                    </a:cubicBezTo>
                  </a:path>
                </a:pathLst>
              </a:custGeom>
              <a:solidFill>
                <a:srgbClr val="30353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0" name="Triangle"/>
              <p:cNvSpPr/>
              <p:nvPr/>
            </p:nvSpPr>
            <p:spPr>
              <a:xfrm>
                <a:off x="282574" y="482599"/>
                <a:ext cx="44317" cy="110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6087" y="0"/>
                    </a:lnTo>
                    <a:lnTo>
                      <a:pt x="0" y="9780"/>
                    </a:lnTo>
                    <a:lnTo>
                      <a:pt x="21600" y="21600"/>
                    </a:lnTo>
                  </a:path>
                </a:pathLst>
              </a:custGeom>
              <a:solidFill>
                <a:srgbClr val="A1B3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1" name="Shape"/>
              <p:cNvSpPr/>
              <p:nvPr/>
            </p:nvSpPr>
            <p:spPr>
              <a:xfrm>
                <a:off x="257174" y="461962"/>
                <a:ext cx="37969" cy="71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86" y="0"/>
                    </a:moveTo>
                    <a:lnTo>
                      <a:pt x="21600" y="6802"/>
                    </a:lnTo>
                    <a:lnTo>
                      <a:pt x="14576" y="21600"/>
                    </a:lnTo>
                    <a:lnTo>
                      <a:pt x="0" y="10635"/>
                    </a:lnTo>
                    <a:lnTo>
                      <a:pt x="12386" y="0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2" name="Triangle"/>
              <p:cNvSpPr/>
              <p:nvPr/>
            </p:nvSpPr>
            <p:spPr>
              <a:xfrm>
                <a:off x="327024" y="481012"/>
                <a:ext cx="45903" cy="112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14271" y="0"/>
                    </a:lnTo>
                    <a:lnTo>
                      <a:pt x="21600" y="9879"/>
                    </a:lnTo>
                    <a:lnTo>
                      <a:pt x="0" y="21600"/>
                    </a:lnTo>
                  </a:path>
                </a:pathLst>
              </a:custGeom>
              <a:solidFill>
                <a:srgbClr val="A1B3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3" name="Shape"/>
              <p:cNvSpPr/>
              <p:nvPr/>
            </p:nvSpPr>
            <p:spPr>
              <a:xfrm>
                <a:off x="357187" y="461962"/>
                <a:ext cx="42730" cy="71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60" y="0"/>
                    </a:moveTo>
                    <a:lnTo>
                      <a:pt x="0" y="6183"/>
                    </a:lnTo>
                    <a:lnTo>
                      <a:pt x="7647" y="21600"/>
                    </a:lnTo>
                    <a:lnTo>
                      <a:pt x="21600" y="10635"/>
                    </a:lnTo>
                    <a:lnTo>
                      <a:pt x="9660" y="0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Shape"/>
              <p:cNvSpPr/>
              <p:nvPr/>
            </p:nvSpPr>
            <p:spPr>
              <a:xfrm>
                <a:off x="288924" y="358775"/>
                <a:ext cx="77655" cy="17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0" y="21600"/>
                    </a:moveTo>
                    <a:cubicBezTo>
                      <a:pt x="16804" y="21600"/>
                      <a:pt x="21600" y="11508"/>
                      <a:pt x="216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508"/>
                      <a:pt x="4796" y="21600"/>
                      <a:pt x="10670" y="2160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7" name="Rounded Rectangle 146"/>
            <p:cNvSpPr/>
            <p:nvPr/>
          </p:nvSpPr>
          <p:spPr>
            <a:xfrm>
              <a:off x="5202810" y="3497385"/>
              <a:ext cx="1488331" cy="541971"/>
            </a:xfrm>
            <a:prstGeom prst="roundRect">
              <a:avLst/>
            </a:prstGeom>
            <a:solidFill>
              <a:srgbClr val="5356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Bob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108097" y="1429256"/>
            <a:ext cx="1029052" cy="955108"/>
            <a:chOff x="5108097" y="1429256"/>
            <a:chExt cx="1029052" cy="955108"/>
          </a:xfrm>
        </p:grpSpPr>
        <p:grpSp>
          <p:nvGrpSpPr>
            <p:cNvPr id="563" name="Group 562"/>
            <p:cNvGrpSpPr/>
            <p:nvPr/>
          </p:nvGrpSpPr>
          <p:grpSpPr>
            <a:xfrm>
              <a:off x="5108097" y="1881444"/>
              <a:ext cx="597700" cy="502920"/>
              <a:chOff x="3710112" y="2608170"/>
              <a:chExt cx="597700" cy="502920"/>
            </a:xfrm>
          </p:grpSpPr>
          <p:sp>
            <p:nvSpPr>
              <p:cNvPr id="564" name="Rectangle 563"/>
              <p:cNvSpPr/>
              <p:nvPr/>
            </p:nvSpPr>
            <p:spPr>
              <a:xfrm>
                <a:off x="3710112" y="2608170"/>
                <a:ext cx="597700" cy="502920"/>
              </a:xfrm>
              <a:prstGeom prst="rect">
                <a:avLst/>
              </a:prstGeom>
              <a:solidFill>
                <a:srgbClr val="E7E8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grpSp>
            <p:nvGrpSpPr>
              <p:cNvPr id="565" name="Group 564"/>
              <p:cNvGrpSpPr/>
              <p:nvPr/>
            </p:nvGrpSpPr>
            <p:grpSpPr>
              <a:xfrm>
                <a:off x="3750525" y="2670530"/>
                <a:ext cx="511973" cy="273523"/>
                <a:chOff x="6772093" y="2697162"/>
                <a:chExt cx="1588220" cy="580682"/>
              </a:xfrm>
              <a:solidFill>
                <a:srgbClr val="0070C0"/>
              </a:solidFill>
            </p:grpSpPr>
            <p:sp>
              <p:nvSpPr>
                <p:cNvPr id="568" name="Rectangle 567"/>
                <p:cNvSpPr/>
                <p:nvPr/>
              </p:nvSpPr>
              <p:spPr>
                <a:xfrm>
                  <a:off x="7238479" y="2697164"/>
                  <a:ext cx="1121834" cy="133275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7238479" y="2920867"/>
                  <a:ext cx="1121834" cy="133275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7238478" y="3144569"/>
                  <a:ext cx="1121834" cy="13327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71" name="Rectangle 570"/>
                <p:cNvSpPr/>
                <p:nvPr/>
              </p:nvSpPr>
              <p:spPr>
                <a:xfrm>
                  <a:off x="6772096" y="2697162"/>
                  <a:ext cx="367759" cy="133277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6772094" y="2920865"/>
                  <a:ext cx="367759" cy="133277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6772093" y="3144567"/>
                  <a:ext cx="367759" cy="133277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sp>
            <p:nvSpPr>
              <p:cNvPr id="566" name="Rectangle 565"/>
              <p:cNvSpPr/>
              <p:nvPr/>
            </p:nvSpPr>
            <p:spPr>
              <a:xfrm>
                <a:off x="3900865" y="3002696"/>
                <a:ext cx="361630" cy="59420"/>
              </a:xfrm>
              <a:prstGeom prst="rect">
                <a:avLst/>
              </a:prstGeom>
              <a:solidFill>
                <a:srgbClr val="E877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3750524" y="3002695"/>
                <a:ext cx="118549" cy="59421"/>
              </a:xfrm>
              <a:prstGeom prst="rect">
                <a:avLst/>
              </a:prstGeom>
              <a:solidFill>
                <a:srgbClr val="E877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</p:grpSp>
        <p:grpSp>
          <p:nvGrpSpPr>
            <p:cNvPr id="205" name="Group"/>
            <p:cNvGrpSpPr/>
            <p:nvPr/>
          </p:nvGrpSpPr>
          <p:grpSpPr>
            <a:xfrm>
              <a:off x="5480057" y="1429256"/>
              <a:ext cx="657092" cy="655504"/>
              <a:chOff x="0" y="0"/>
              <a:chExt cx="657090" cy="655503"/>
            </a:xfrm>
          </p:grpSpPr>
          <p:sp>
            <p:nvSpPr>
              <p:cNvPr id="206" name="Shape"/>
              <p:cNvSpPr/>
              <p:nvPr/>
            </p:nvSpPr>
            <p:spPr>
              <a:xfrm>
                <a:off x="0" y="0"/>
                <a:ext cx="657090" cy="655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7"/>
                    </a:moveTo>
                    <a:cubicBezTo>
                      <a:pt x="21600" y="4815"/>
                      <a:pt x="16757" y="0"/>
                      <a:pt x="10798" y="0"/>
                    </a:cubicBezTo>
                    <a:cubicBezTo>
                      <a:pt x="4843" y="0"/>
                      <a:pt x="0" y="4815"/>
                      <a:pt x="0" y="10787"/>
                    </a:cubicBezTo>
                    <a:cubicBezTo>
                      <a:pt x="0" y="16750"/>
                      <a:pt x="4843" y="21600"/>
                      <a:pt x="10798" y="21600"/>
                    </a:cubicBezTo>
                    <a:cubicBezTo>
                      <a:pt x="16757" y="21600"/>
                      <a:pt x="21600" y="16750"/>
                      <a:pt x="21600" y="10787"/>
                    </a:cubicBezTo>
                  </a:path>
                </a:pathLst>
              </a:custGeom>
              <a:solidFill>
                <a:srgbClr val="00549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10" name="Shape"/>
              <p:cNvSpPr/>
              <p:nvPr/>
            </p:nvSpPr>
            <p:spPr>
              <a:xfrm>
                <a:off x="280986" y="414337"/>
                <a:ext cx="95117" cy="241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366"/>
                    </a:moveTo>
                    <a:lnTo>
                      <a:pt x="10678" y="21600"/>
                    </a:lnTo>
                    <a:lnTo>
                      <a:pt x="0" y="9366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9366"/>
                    </a:ln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11" name="Shape"/>
              <p:cNvSpPr/>
              <p:nvPr/>
            </p:nvSpPr>
            <p:spPr>
              <a:xfrm>
                <a:off x="207961" y="122238"/>
                <a:ext cx="122103" cy="320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3292" y="0"/>
                      <a:pt x="0" y="1829"/>
                      <a:pt x="0" y="10181"/>
                    </a:cubicBezTo>
                    <a:cubicBezTo>
                      <a:pt x="0" y="15004"/>
                      <a:pt x="5009" y="17287"/>
                      <a:pt x="6911" y="18133"/>
                    </a:cubicBezTo>
                    <a:cubicBezTo>
                      <a:pt x="8476" y="18980"/>
                      <a:pt x="17097" y="21600"/>
                      <a:pt x="21600" y="21600"/>
                    </a:cubicBezTo>
                    <a:cubicBezTo>
                      <a:pt x="21600" y="13111"/>
                      <a:pt x="21600" y="0"/>
                      <a:pt x="21600" y="0"/>
                    </a:cubicBez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12" name="Shape"/>
              <p:cNvSpPr/>
              <p:nvPr/>
            </p:nvSpPr>
            <p:spPr>
              <a:xfrm>
                <a:off x="184200" y="263747"/>
                <a:ext cx="50460" cy="70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43" h="20582" extrusionOk="0">
                    <a:moveTo>
                      <a:pt x="94" y="11394"/>
                    </a:moveTo>
                    <a:cubicBezTo>
                      <a:pt x="-658" y="5569"/>
                      <a:pt x="3157" y="632"/>
                      <a:pt x="8584" y="54"/>
                    </a:cubicBezTo>
                    <a:cubicBezTo>
                      <a:pt x="13957" y="-525"/>
                      <a:pt x="19384" y="3641"/>
                      <a:pt x="20136" y="9465"/>
                    </a:cubicBezTo>
                    <a:cubicBezTo>
                      <a:pt x="20942" y="14981"/>
                      <a:pt x="17073" y="19995"/>
                      <a:pt x="11646" y="20535"/>
                    </a:cubicBezTo>
                    <a:cubicBezTo>
                      <a:pt x="6273" y="21075"/>
                      <a:pt x="1276" y="16909"/>
                      <a:pt x="94" y="11394"/>
                    </a:cubicBez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13" name="Shape"/>
              <p:cNvSpPr/>
              <p:nvPr/>
            </p:nvSpPr>
            <p:spPr>
              <a:xfrm>
                <a:off x="328612" y="122238"/>
                <a:ext cx="120516" cy="320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293" y="0"/>
                      <a:pt x="21600" y="1829"/>
                      <a:pt x="21600" y="10181"/>
                    </a:cubicBezTo>
                    <a:cubicBezTo>
                      <a:pt x="21600" y="15004"/>
                      <a:pt x="16586" y="17287"/>
                      <a:pt x="14705" y="18133"/>
                    </a:cubicBezTo>
                    <a:cubicBezTo>
                      <a:pt x="13138" y="18980"/>
                      <a:pt x="4484" y="21600"/>
                      <a:pt x="0" y="21600"/>
                    </a:cubicBezTo>
                    <a:cubicBezTo>
                      <a:pt x="0" y="13111"/>
                      <a:pt x="0" y="0"/>
                      <a:pt x="0" y="0"/>
                    </a:cubicBez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14" name="Shape"/>
              <p:cNvSpPr/>
              <p:nvPr/>
            </p:nvSpPr>
            <p:spPr>
              <a:xfrm>
                <a:off x="423004" y="263747"/>
                <a:ext cx="49778" cy="70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69" h="20582" extrusionOk="0">
                    <a:moveTo>
                      <a:pt x="19864" y="11394"/>
                    </a:moveTo>
                    <a:cubicBezTo>
                      <a:pt x="20670" y="5569"/>
                      <a:pt x="16748" y="632"/>
                      <a:pt x="11374" y="54"/>
                    </a:cubicBezTo>
                    <a:cubicBezTo>
                      <a:pt x="6001" y="-525"/>
                      <a:pt x="1004" y="3641"/>
                      <a:pt x="198" y="9465"/>
                    </a:cubicBezTo>
                    <a:cubicBezTo>
                      <a:pt x="-930" y="14981"/>
                      <a:pt x="2885" y="19995"/>
                      <a:pt x="8312" y="20535"/>
                    </a:cubicBezTo>
                    <a:cubicBezTo>
                      <a:pt x="14061" y="21075"/>
                      <a:pt x="19058" y="16909"/>
                      <a:pt x="19864" y="11394"/>
                    </a:cubicBez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15" name="Shape"/>
              <p:cNvSpPr/>
              <p:nvPr/>
            </p:nvSpPr>
            <p:spPr>
              <a:xfrm>
                <a:off x="166687" y="461962"/>
                <a:ext cx="161791" cy="193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7034"/>
                      <a:pt x="21600" y="7034"/>
                      <a:pt x="21600" y="7034"/>
                    </a:cubicBezTo>
                    <a:cubicBezTo>
                      <a:pt x="21600" y="7034"/>
                      <a:pt x="16836" y="6055"/>
                      <a:pt x="15789" y="2802"/>
                    </a:cubicBezTo>
                    <a:cubicBezTo>
                      <a:pt x="15266" y="1190"/>
                      <a:pt x="15266" y="0"/>
                      <a:pt x="15266" y="0"/>
                    </a:cubicBezTo>
                    <a:cubicBezTo>
                      <a:pt x="15266" y="0"/>
                      <a:pt x="4800" y="2922"/>
                      <a:pt x="2454" y="5935"/>
                    </a:cubicBezTo>
                    <a:cubicBezTo>
                      <a:pt x="505" y="10815"/>
                      <a:pt x="0" y="21600"/>
                      <a:pt x="0" y="21600"/>
                    </a:cubicBezTo>
                    <a:lnTo>
                      <a:pt x="21600" y="21600"/>
                    </a:lnTo>
                  </a:path>
                </a:pathLst>
              </a:custGeom>
              <a:solidFill>
                <a:srgbClr val="3E404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16" name="Shape"/>
              <p:cNvSpPr/>
              <p:nvPr/>
            </p:nvSpPr>
            <p:spPr>
              <a:xfrm>
                <a:off x="324496" y="461962"/>
                <a:ext cx="178179" cy="193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7034"/>
                      <a:pt x="0" y="7034"/>
                      <a:pt x="0" y="7034"/>
                    </a:cubicBezTo>
                    <a:cubicBezTo>
                      <a:pt x="0" y="7034"/>
                      <a:pt x="4796" y="6055"/>
                      <a:pt x="5824" y="2802"/>
                    </a:cubicBezTo>
                    <a:cubicBezTo>
                      <a:pt x="6347" y="1190"/>
                      <a:pt x="6347" y="0"/>
                      <a:pt x="6347" y="0"/>
                    </a:cubicBezTo>
                    <a:cubicBezTo>
                      <a:pt x="6347" y="0"/>
                      <a:pt x="16822" y="2922"/>
                      <a:pt x="19148" y="5935"/>
                    </a:cubicBezTo>
                    <a:cubicBezTo>
                      <a:pt x="21077" y="10815"/>
                      <a:pt x="21600" y="21600"/>
                      <a:pt x="21600" y="21600"/>
                    </a:cubicBezTo>
                    <a:lnTo>
                      <a:pt x="0" y="21600"/>
                    </a:lnTo>
                  </a:path>
                </a:pathLst>
              </a:custGeom>
              <a:solidFill>
                <a:srgbClr val="3E404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5095666" y="3517906"/>
            <a:ext cx="1069715" cy="944442"/>
            <a:chOff x="5095666" y="3517906"/>
            <a:chExt cx="1069715" cy="944442"/>
          </a:xfrm>
        </p:grpSpPr>
        <p:grpSp>
          <p:nvGrpSpPr>
            <p:cNvPr id="607" name="Group 606"/>
            <p:cNvGrpSpPr/>
            <p:nvPr/>
          </p:nvGrpSpPr>
          <p:grpSpPr>
            <a:xfrm>
              <a:off x="5095666" y="3517906"/>
              <a:ext cx="597700" cy="502920"/>
              <a:chOff x="3710112" y="2608170"/>
              <a:chExt cx="597700" cy="502920"/>
            </a:xfrm>
          </p:grpSpPr>
          <p:sp>
            <p:nvSpPr>
              <p:cNvPr id="608" name="Rectangle 607"/>
              <p:cNvSpPr/>
              <p:nvPr/>
            </p:nvSpPr>
            <p:spPr>
              <a:xfrm>
                <a:off x="3710112" y="2608170"/>
                <a:ext cx="597700" cy="502920"/>
              </a:xfrm>
              <a:prstGeom prst="rect">
                <a:avLst/>
              </a:prstGeom>
              <a:solidFill>
                <a:srgbClr val="E7E8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grpSp>
            <p:nvGrpSpPr>
              <p:cNvPr id="609" name="Group 608"/>
              <p:cNvGrpSpPr/>
              <p:nvPr/>
            </p:nvGrpSpPr>
            <p:grpSpPr>
              <a:xfrm>
                <a:off x="3750525" y="2670530"/>
                <a:ext cx="511973" cy="273523"/>
                <a:chOff x="6772093" y="2697162"/>
                <a:chExt cx="1588220" cy="580682"/>
              </a:xfrm>
              <a:solidFill>
                <a:srgbClr val="0070C0"/>
              </a:solidFill>
            </p:grpSpPr>
            <p:sp>
              <p:nvSpPr>
                <p:cNvPr id="612" name="Rectangle 611"/>
                <p:cNvSpPr/>
                <p:nvPr/>
              </p:nvSpPr>
              <p:spPr>
                <a:xfrm>
                  <a:off x="7238479" y="2697164"/>
                  <a:ext cx="1121834" cy="133275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7238479" y="2920867"/>
                  <a:ext cx="1121834" cy="133275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7238478" y="3144569"/>
                  <a:ext cx="1121834" cy="13327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772096" y="2697162"/>
                  <a:ext cx="367759" cy="133277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72094" y="2920865"/>
                  <a:ext cx="367759" cy="133277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6772093" y="3144567"/>
                  <a:ext cx="367759" cy="133277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sp>
            <p:nvSpPr>
              <p:cNvPr id="610" name="Rectangle 609"/>
              <p:cNvSpPr/>
              <p:nvPr/>
            </p:nvSpPr>
            <p:spPr>
              <a:xfrm>
                <a:off x="3900865" y="3002696"/>
                <a:ext cx="361630" cy="59420"/>
              </a:xfrm>
              <a:prstGeom prst="rect">
                <a:avLst/>
              </a:prstGeom>
              <a:solidFill>
                <a:srgbClr val="E877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3750524" y="3002695"/>
                <a:ext cx="118549" cy="59421"/>
              </a:xfrm>
              <a:prstGeom prst="rect">
                <a:avLst/>
              </a:prstGeom>
              <a:solidFill>
                <a:srgbClr val="E877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</p:grpSp>
        <p:grpSp>
          <p:nvGrpSpPr>
            <p:cNvPr id="224" name="Group"/>
            <p:cNvGrpSpPr/>
            <p:nvPr/>
          </p:nvGrpSpPr>
          <p:grpSpPr>
            <a:xfrm>
              <a:off x="5476539" y="3773507"/>
              <a:ext cx="688842" cy="688841"/>
              <a:chOff x="0" y="0"/>
              <a:chExt cx="688840" cy="688840"/>
            </a:xfrm>
          </p:grpSpPr>
          <p:sp>
            <p:nvSpPr>
              <p:cNvPr id="225" name="Shape"/>
              <p:cNvSpPr/>
              <p:nvPr/>
            </p:nvSpPr>
            <p:spPr>
              <a:xfrm>
                <a:off x="0" y="0"/>
                <a:ext cx="688840" cy="6888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2" y="21600"/>
                    </a:moveTo>
                    <a:cubicBezTo>
                      <a:pt x="4829" y="21600"/>
                      <a:pt x="0" y="16771"/>
                      <a:pt x="0" y="10802"/>
                    </a:cubicBezTo>
                    <a:cubicBezTo>
                      <a:pt x="0" y="4833"/>
                      <a:pt x="4829" y="0"/>
                      <a:pt x="10802" y="0"/>
                    </a:cubicBezTo>
                    <a:cubicBezTo>
                      <a:pt x="16771" y="0"/>
                      <a:pt x="21600" y="4833"/>
                      <a:pt x="21600" y="10802"/>
                    </a:cubicBezTo>
                    <a:cubicBezTo>
                      <a:pt x="21600" y="16771"/>
                      <a:pt x="16771" y="21600"/>
                      <a:pt x="10802" y="21600"/>
                    </a:cubicBezTo>
                  </a:path>
                </a:pathLst>
              </a:custGeom>
              <a:solidFill>
                <a:srgbClr val="B1B3B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28" name="Shape"/>
              <p:cNvSpPr/>
              <p:nvPr/>
            </p:nvSpPr>
            <p:spPr>
              <a:xfrm>
                <a:off x="147637" y="454788"/>
                <a:ext cx="393566" cy="234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0" extrusionOk="0">
                    <a:moveTo>
                      <a:pt x="3717" y="4213"/>
                    </a:moveTo>
                    <a:cubicBezTo>
                      <a:pt x="1877" y="6248"/>
                      <a:pt x="1098" y="10668"/>
                      <a:pt x="0" y="15799"/>
                    </a:cubicBezTo>
                    <a:cubicBezTo>
                      <a:pt x="3087" y="19420"/>
                      <a:pt x="6812" y="21530"/>
                      <a:pt x="10804" y="21530"/>
                    </a:cubicBezTo>
                    <a:cubicBezTo>
                      <a:pt x="14833" y="21530"/>
                      <a:pt x="18513" y="19420"/>
                      <a:pt x="21600" y="15799"/>
                    </a:cubicBezTo>
                    <a:cubicBezTo>
                      <a:pt x="20502" y="10605"/>
                      <a:pt x="19730" y="6198"/>
                      <a:pt x="17845" y="4213"/>
                    </a:cubicBezTo>
                    <a:cubicBezTo>
                      <a:pt x="14632" y="854"/>
                      <a:pt x="12674" y="5"/>
                      <a:pt x="10804" y="5"/>
                    </a:cubicBezTo>
                    <a:cubicBezTo>
                      <a:pt x="8845" y="-70"/>
                      <a:pt x="6923" y="729"/>
                      <a:pt x="3717" y="4213"/>
                    </a:cubicBezTo>
                  </a:path>
                </a:pathLst>
              </a:custGeom>
              <a:solidFill>
                <a:srgbClr val="3E404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29" name="Shape"/>
              <p:cNvSpPr/>
              <p:nvPr/>
            </p:nvSpPr>
            <p:spPr>
              <a:xfrm>
                <a:off x="295274" y="325437"/>
                <a:ext cx="96703" cy="1782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898" extrusionOk="0">
                    <a:moveTo>
                      <a:pt x="0" y="0"/>
                    </a:moveTo>
                    <a:cubicBezTo>
                      <a:pt x="21600" y="0"/>
                      <a:pt x="21600" y="0"/>
                      <a:pt x="21600" y="0"/>
                    </a:cubicBezTo>
                    <a:cubicBezTo>
                      <a:pt x="21600" y="15726"/>
                      <a:pt x="21600" y="15726"/>
                      <a:pt x="21600" y="15726"/>
                    </a:cubicBezTo>
                    <a:cubicBezTo>
                      <a:pt x="21600" y="20967"/>
                      <a:pt x="0" y="21600"/>
                      <a:pt x="0" y="15726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30" name="Shape"/>
              <p:cNvSpPr/>
              <p:nvPr/>
            </p:nvSpPr>
            <p:spPr>
              <a:xfrm>
                <a:off x="295274" y="396874"/>
                <a:ext cx="96703" cy="649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5819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5819"/>
                    </a:ln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31" name="Shape"/>
              <p:cNvSpPr/>
              <p:nvPr/>
            </p:nvSpPr>
            <p:spPr>
              <a:xfrm>
                <a:off x="219109" y="147637"/>
                <a:ext cx="250657" cy="271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3122" h="21600" extrusionOk="0">
                    <a:moveTo>
                      <a:pt x="6564" y="0"/>
                    </a:moveTo>
                    <a:cubicBezTo>
                      <a:pt x="17360" y="0"/>
                      <a:pt x="12986" y="21600"/>
                      <a:pt x="6564" y="21600"/>
                    </a:cubicBezTo>
                    <a:cubicBezTo>
                      <a:pt x="134" y="21600"/>
                      <a:pt x="-4240" y="0"/>
                      <a:pt x="6564" y="0"/>
                    </a:cubicBez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32" name="Shape"/>
              <p:cNvSpPr/>
              <p:nvPr/>
            </p:nvSpPr>
            <p:spPr>
              <a:xfrm>
                <a:off x="344487" y="147637"/>
                <a:ext cx="125278" cy="2713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3121" h="21600" extrusionOk="0">
                    <a:moveTo>
                      <a:pt x="0" y="0"/>
                    </a:moveTo>
                    <a:cubicBezTo>
                      <a:pt x="21600" y="0"/>
                      <a:pt x="12849" y="21600"/>
                      <a:pt x="0" y="2160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35" name="Shape"/>
              <p:cNvSpPr/>
              <p:nvPr/>
            </p:nvSpPr>
            <p:spPr>
              <a:xfrm>
                <a:off x="295274" y="461962"/>
                <a:ext cx="98291" cy="123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0495" y="8188"/>
                      <a:pt x="10725" y="15012"/>
                      <a:pt x="10725" y="21600"/>
                    </a:cubicBezTo>
                    <a:cubicBezTo>
                      <a:pt x="10725" y="15012"/>
                      <a:pt x="956" y="8071"/>
                      <a:pt x="0" y="0"/>
                    </a:cubicBezTo>
                    <a:lnTo>
                      <a:pt x="21600" y="0"/>
                    </a:ln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3001816" y="1420674"/>
            <a:ext cx="1031445" cy="948333"/>
            <a:chOff x="3001816" y="1420674"/>
            <a:chExt cx="1031445" cy="948333"/>
          </a:xfrm>
        </p:grpSpPr>
        <p:grpSp>
          <p:nvGrpSpPr>
            <p:cNvPr id="552" name="Group 551"/>
            <p:cNvGrpSpPr/>
            <p:nvPr/>
          </p:nvGrpSpPr>
          <p:grpSpPr>
            <a:xfrm>
              <a:off x="3435561" y="1866087"/>
              <a:ext cx="597700" cy="502920"/>
              <a:chOff x="3710112" y="2608170"/>
              <a:chExt cx="597700" cy="502920"/>
            </a:xfrm>
          </p:grpSpPr>
          <p:sp>
            <p:nvSpPr>
              <p:cNvPr id="553" name="Rectangle 552"/>
              <p:cNvSpPr/>
              <p:nvPr/>
            </p:nvSpPr>
            <p:spPr>
              <a:xfrm>
                <a:off x="3710112" y="2608170"/>
                <a:ext cx="597700" cy="502920"/>
              </a:xfrm>
              <a:prstGeom prst="rect">
                <a:avLst/>
              </a:prstGeom>
              <a:solidFill>
                <a:srgbClr val="E7E8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grpSp>
            <p:nvGrpSpPr>
              <p:cNvPr id="554" name="Group 553"/>
              <p:cNvGrpSpPr/>
              <p:nvPr/>
            </p:nvGrpSpPr>
            <p:grpSpPr>
              <a:xfrm>
                <a:off x="3750525" y="2670530"/>
                <a:ext cx="511973" cy="273523"/>
                <a:chOff x="6772093" y="2697162"/>
                <a:chExt cx="1588220" cy="580682"/>
              </a:xfrm>
              <a:solidFill>
                <a:srgbClr val="0070C0"/>
              </a:solidFill>
            </p:grpSpPr>
            <p:sp>
              <p:nvSpPr>
                <p:cNvPr id="557" name="Rectangle 556"/>
                <p:cNvSpPr/>
                <p:nvPr/>
              </p:nvSpPr>
              <p:spPr>
                <a:xfrm>
                  <a:off x="7238479" y="2697164"/>
                  <a:ext cx="1121834" cy="133275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7238479" y="2920867"/>
                  <a:ext cx="1121834" cy="133275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7238478" y="3144569"/>
                  <a:ext cx="1121834" cy="13327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72096" y="2697162"/>
                  <a:ext cx="367759" cy="133277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6772094" y="2920865"/>
                  <a:ext cx="367759" cy="133277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6772093" y="3144567"/>
                  <a:ext cx="367759" cy="133277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sp>
            <p:nvSpPr>
              <p:cNvPr id="555" name="Rectangle 554"/>
              <p:cNvSpPr/>
              <p:nvPr/>
            </p:nvSpPr>
            <p:spPr>
              <a:xfrm>
                <a:off x="3900865" y="3002696"/>
                <a:ext cx="361630" cy="59420"/>
              </a:xfrm>
              <a:prstGeom prst="rect">
                <a:avLst/>
              </a:prstGeom>
              <a:solidFill>
                <a:srgbClr val="E877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3750524" y="3002695"/>
                <a:ext cx="118549" cy="59421"/>
              </a:xfrm>
              <a:prstGeom prst="rect">
                <a:avLst/>
              </a:prstGeom>
              <a:solidFill>
                <a:srgbClr val="E877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</p:grpSp>
        <p:grpSp>
          <p:nvGrpSpPr>
            <p:cNvPr id="269" name="Group"/>
            <p:cNvGrpSpPr/>
            <p:nvPr/>
          </p:nvGrpSpPr>
          <p:grpSpPr>
            <a:xfrm>
              <a:off x="3001816" y="1420674"/>
              <a:ext cx="655504" cy="655505"/>
              <a:chOff x="0" y="0"/>
              <a:chExt cx="655503" cy="655503"/>
            </a:xfrm>
          </p:grpSpPr>
          <p:sp>
            <p:nvSpPr>
              <p:cNvPr id="270" name="Shape"/>
              <p:cNvSpPr/>
              <p:nvPr/>
            </p:nvSpPr>
            <p:spPr>
              <a:xfrm>
                <a:off x="0" y="0"/>
                <a:ext cx="655503" cy="655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4"/>
                    </a:moveTo>
                    <a:cubicBezTo>
                      <a:pt x="21600" y="4818"/>
                      <a:pt x="16745" y="0"/>
                      <a:pt x="10782" y="0"/>
                    </a:cubicBezTo>
                    <a:cubicBezTo>
                      <a:pt x="4846" y="0"/>
                      <a:pt x="0" y="4818"/>
                      <a:pt x="0" y="10784"/>
                    </a:cubicBezTo>
                    <a:cubicBezTo>
                      <a:pt x="0" y="16746"/>
                      <a:pt x="4846" y="21600"/>
                      <a:pt x="10782" y="21600"/>
                    </a:cubicBezTo>
                    <a:cubicBezTo>
                      <a:pt x="16745" y="21600"/>
                      <a:pt x="21600" y="16746"/>
                      <a:pt x="21600" y="10784"/>
                    </a:cubicBezTo>
                  </a:path>
                </a:pathLst>
              </a:custGeom>
              <a:solidFill>
                <a:srgbClr val="6D973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73" name="Rectangle"/>
              <p:cNvSpPr/>
              <p:nvPr/>
            </p:nvSpPr>
            <p:spPr>
              <a:xfrm>
                <a:off x="280987" y="411162"/>
                <a:ext cx="95117" cy="104640"/>
              </a:xfrm>
              <a:prstGeom prst="rect">
                <a:avLst/>
              </a:pr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74" name="Shape"/>
              <p:cNvSpPr/>
              <p:nvPr/>
            </p:nvSpPr>
            <p:spPr>
              <a:xfrm>
                <a:off x="327024" y="109536"/>
                <a:ext cx="120516" cy="318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358" y="0"/>
                      <a:pt x="21600" y="1771"/>
                      <a:pt x="21600" y="10143"/>
                    </a:cubicBezTo>
                    <a:cubicBezTo>
                      <a:pt x="21600" y="14990"/>
                      <a:pt x="17421" y="18195"/>
                      <a:pt x="15672" y="19053"/>
                    </a:cubicBezTo>
                    <a:cubicBezTo>
                      <a:pt x="13946" y="19902"/>
                      <a:pt x="4519" y="21600"/>
                      <a:pt x="0" y="21600"/>
                    </a:cubicBezTo>
                    <a:cubicBezTo>
                      <a:pt x="0" y="13091"/>
                      <a:pt x="0" y="0"/>
                      <a:pt x="0" y="0"/>
                    </a:cubicBez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75" name="Shape"/>
              <p:cNvSpPr/>
              <p:nvPr/>
            </p:nvSpPr>
            <p:spPr>
              <a:xfrm>
                <a:off x="422208" y="249498"/>
                <a:ext cx="49030" cy="72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67" h="20550" extrusionOk="0">
                    <a:moveTo>
                      <a:pt x="20149" y="11394"/>
                    </a:moveTo>
                    <a:cubicBezTo>
                      <a:pt x="20971" y="5569"/>
                      <a:pt x="17408" y="594"/>
                      <a:pt x="11925" y="54"/>
                    </a:cubicBezTo>
                    <a:cubicBezTo>
                      <a:pt x="6005" y="-525"/>
                      <a:pt x="906" y="3641"/>
                      <a:pt x="84" y="9465"/>
                    </a:cubicBezTo>
                    <a:cubicBezTo>
                      <a:pt x="-629" y="14981"/>
                      <a:pt x="3263" y="19918"/>
                      <a:pt x="8746" y="20496"/>
                    </a:cubicBezTo>
                    <a:cubicBezTo>
                      <a:pt x="14283" y="21075"/>
                      <a:pt x="19381" y="16909"/>
                      <a:pt x="20149" y="11394"/>
                    </a:cubicBez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76" name="Shape"/>
              <p:cNvSpPr/>
              <p:nvPr/>
            </p:nvSpPr>
            <p:spPr>
              <a:xfrm>
                <a:off x="207963" y="109536"/>
                <a:ext cx="120516" cy="318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3242" y="0"/>
                      <a:pt x="0" y="1771"/>
                      <a:pt x="0" y="10143"/>
                    </a:cubicBezTo>
                    <a:cubicBezTo>
                      <a:pt x="0" y="14990"/>
                      <a:pt x="4179" y="18195"/>
                      <a:pt x="5928" y="19053"/>
                    </a:cubicBezTo>
                    <a:cubicBezTo>
                      <a:pt x="7678" y="19902"/>
                      <a:pt x="17251" y="21600"/>
                      <a:pt x="21600" y="21600"/>
                    </a:cubicBezTo>
                    <a:cubicBezTo>
                      <a:pt x="21600" y="13091"/>
                      <a:pt x="21600" y="0"/>
                      <a:pt x="21600" y="0"/>
                    </a:cubicBez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77" name="Shape"/>
              <p:cNvSpPr/>
              <p:nvPr/>
            </p:nvSpPr>
            <p:spPr>
              <a:xfrm>
                <a:off x="184234" y="249498"/>
                <a:ext cx="50512" cy="72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65" h="20550" extrusionOk="0">
                    <a:moveTo>
                      <a:pt x="97" y="11394"/>
                    </a:moveTo>
                    <a:cubicBezTo>
                      <a:pt x="-671" y="5569"/>
                      <a:pt x="3221" y="594"/>
                      <a:pt x="8704" y="54"/>
                    </a:cubicBezTo>
                    <a:cubicBezTo>
                      <a:pt x="14241" y="-525"/>
                      <a:pt x="19339" y="3641"/>
                      <a:pt x="20161" y="9465"/>
                    </a:cubicBezTo>
                    <a:cubicBezTo>
                      <a:pt x="20929" y="14981"/>
                      <a:pt x="17366" y="19918"/>
                      <a:pt x="11500" y="20496"/>
                    </a:cubicBezTo>
                    <a:cubicBezTo>
                      <a:pt x="5963" y="21075"/>
                      <a:pt x="864" y="16909"/>
                      <a:pt x="97" y="11394"/>
                    </a:cubicBez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80" name="Shape"/>
              <p:cNvSpPr/>
              <p:nvPr/>
            </p:nvSpPr>
            <p:spPr>
              <a:xfrm>
                <a:off x="122238" y="473074"/>
                <a:ext cx="206240" cy="182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423" y="0"/>
                    </a:moveTo>
                    <a:cubicBezTo>
                      <a:pt x="15423" y="0"/>
                      <a:pt x="5782" y="1594"/>
                      <a:pt x="4368" y="3316"/>
                    </a:cubicBezTo>
                    <a:cubicBezTo>
                      <a:pt x="3152" y="4687"/>
                      <a:pt x="622" y="18523"/>
                      <a:pt x="0" y="21600"/>
                    </a:cubicBezTo>
                    <a:cubicBezTo>
                      <a:pt x="16836" y="21600"/>
                      <a:pt x="21600" y="21600"/>
                      <a:pt x="21600" y="21600"/>
                    </a:cubicBezTo>
                    <a:cubicBezTo>
                      <a:pt x="21600" y="685"/>
                      <a:pt x="21600" y="685"/>
                      <a:pt x="21600" y="685"/>
                    </a:cubicBezTo>
                    <a:lnTo>
                      <a:pt x="15423" y="0"/>
                    </a:lnTo>
                  </a:path>
                </a:pathLst>
              </a:custGeom>
              <a:solidFill>
                <a:srgbClr val="3E404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72" name="Shape"/>
              <p:cNvSpPr/>
              <p:nvPr/>
            </p:nvSpPr>
            <p:spPr>
              <a:xfrm>
                <a:off x="327024" y="473074"/>
                <a:ext cx="207829" cy="1824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276" y="0"/>
                    </a:moveTo>
                    <a:cubicBezTo>
                      <a:pt x="6276" y="0"/>
                      <a:pt x="15818" y="1594"/>
                      <a:pt x="17232" y="3316"/>
                    </a:cubicBezTo>
                    <a:cubicBezTo>
                      <a:pt x="18448" y="4687"/>
                      <a:pt x="20992" y="18523"/>
                      <a:pt x="21600" y="21600"/>
                    </a:cubicBezTo>
                    <a:cubicBezTo>
                      <a:pt x="4863" y="21600"/>
                      <a:pt x="0" y="21600"/>
                      <a:pt x="0" y="21600"/>
                    </a:cubicBezTo>
                    <a:cubicBezTo>
                      <a:pt x="0" y="685"/>
                      <a:pt x="0" y="685"/>
                      <a:pt x="0" y="685"/>
                    </a:cubicBezTo>
                    <a:lnTo>
                      <a:pt x="6276" y="0"/>
                    </a:lnTo>
                  </a:path>
                </a:pathLst>
              </a:custGeom>
              <a:solidFill>
                <a:srgbClr val="3E404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4255444" y="953948"/>
            <a:ext cx="655505" cy="1126266"/>
            <a:chOff x="4255444" y="953948"/>
            <a:chExt cx="655505" cy="1126266"/>
          </a:xfrm>
        </p:grpSpPr>
        <p:grpSp>
          <p:nvGrpSpPr>
            <p:cNvPr id="574" name="Group 573"/>
            <p:cNvGrpSpPr/>
            <p:nvPr/>
          </p:nvGrpSpPr>
          <p:grpSpPr>
            <a:xfrm>
              <a:off x="4285207" y="1577294"/>
              <a:ext cx="597700" cy="502920"/>
              <a:chOff x="3710112" y="2608170"/>
              <a:chExt cx="597700" cy="502920"/>
            </a:xfrm>
          </p:grpSpPr>
          <p:sp>
            <p:nvSpPr>
              <p:cNvPr id="575" name="Rectangle 574"/>
              <p:cNvSpPr/>
              <p:nvPr/>
            </p:nvSpPr>
            <p:spPr>
              <a:xfrm>
                <a:off x="3710112" y="2608170"/>
                <a:ext cx="597700" cy="502920"/>
              </a:xfrm>
              <a:prstGeom prst="rect">
                <a:avLst/>
              </a:prstGeom>
              <a:solidFill>
                <a:srgbClr val="E7E8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grpSp>
            <p:nvGrpSpPr>
              <p:cNvPr id="576" name="Group 575"/>
              <p:cNvGrpSpPr/>
              <p:nvPr/>
            </p:nvGrpSpPr>
            <p:grpSpPr>
              <a:xfrm>
                <a:off x="3750525" y="2670530"/>
                <a:ext cx="511973" cy="273523"/>
                <a:chOff x="6772093" y="2697162"/>
                <a:chExt cx="1588220" cy="580682"/>
              </a:xfrm>
              <a:solidFill>
                <a:srgbClr val="0070C0"/>
              </a:solidFill>
            </p:grpSpPr>
            <p:sp>
              <p:nvSpPr>
                <p:cNvPr id="579" name="Rectangle 578"/>
                <p:cNvSpPr/>
                <p:nvPr/>
              </p:nvSpPr>
              <p:spPr>
                <a:xfrm>
                  <a:off x="7238479" y="2697164"/>
                  <a:ext cx="1121834" cy="133275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7238479" y="2920867"/>
                  <a:ext cx="1121834" cy="133275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238478" y="3144569"/>
                  <a:ext cx="1121834" cy="13327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6772096" y="2697162"/>
                  <a:ext cx="367759" cy="133277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6772094" y="2920865"/>
                  <a:ext cx="367759" cy="133277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6772093" y="3144567"/>
                  <a:ext cx="367759" cy="133277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sp>
            <p:nvSpPr>
              <p:cNvPr id="577" name="Rectangle 576"/>
              <p:cNvSpPr/>
              <p:nvPr/>
            </p:nvSpPr>
            <p:spPr>
              <a:xfrm>
                <a:off x="3900865" y="3002696"/>
                <a:ext cx="361630" cy="59420"/>
              </a:xfrm>
              <a:prstGeom prst="rect">
                <a:avLst/>
              </a:prstGeom>
              <a:solidFill>
                <a:srgbClr val="E877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3750524" y="3002695"/>
                <a:ext cx="118549" cy="59421"/>
              </a:xfrm>
              <a:prstGeom prst="rect">
                <a:avLst/>
              </a:prstGeom>
              <a:solidFill>
                <a:srgbClr val="E877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</p:grpSp>
        <p:grpSp>
          <p:nvGrpSpPr>
            <p:cNvPr id="290" name="Group"/>
            <p:cNvGrpSpPr/>
            <p:nvPr/>
          </p:nvGrpSpPr>
          <p:grpSpPr>
            <a:xfrm>
              <a:off x="4255444" y="953948"/>
              <a:ext cx="655505" cy="655504"/>
              <a:chOff x="0" y="0"/>
              <a:chExt cx="655503" cy="655503"/>
            </a:xfrm>
          </p:grpSpPr>
          <p:sp>
            <p:nvSpPr>
              <p:cNvPr id="291" name="Shape"/>
              <p:cNvSpPr/>
              <p:nvPr/>
            </p:nvSpPr>
            <p:spPr>
              <a:xfrm>
                <a:off x="0" y="0"/>
                <a:ext cx="655503" cy="655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0"/>
                    </a:moveTo>
                    <a:cubicBezTo>
                      <a:pt x="21600" y="4818"/>
                      <a:pt x="16784" y="0"/>
                      <a:pt x="10820" y="0"/>
                    </a:cubicBezTo>
                    <a:cubicBezTo>
                      <a:pt x="4847" y="0"/>
                      <a:pt x="0" y="4818"/>
                      <a:pt x="0" y="10780"/>
                    </a:cubicBezTo>
                    <a:cubicBezTo>
                      <a:pt x="0" y="16746"/>
                      <a:pt x="4847" y="21600"/>
                      <a:pt x="10820" y="21600"/>
                    </a:cubicBezTo>
                    <a:cubicBezTo>
                      <a:pt x="16784" y="21600"/>
                      <a:pt x="21600" y="16746"/>
                      <a:pt x="21600" y="10780"/>
                    </a:cubicBezTo>
                  </a:path>
                </a:pathLst>
              </a:custGeom>
              <a:solidFill>
                <a:srgbClr val="0CA4A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93" name="Square"/>
              <p:cNvSpPr/>
              <p:nvPr/>
            </p:nvSpPr>
            <p:spPr>
              <a:xfrm>
                <a:off x="280987" y="409574"/>
                <a:ext cx="96704" cy="106228"/>
              </a:xfrm>
              <a:prstGeom prst="rect">
                <a:avLst/>
              </a:pr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94" name="Shape"/>
              <p:cNvSpPr/>
              <p:nvPr/>
            </p:nvSpPr>
            <p:spPr>
              <a:xfrm>
                <a:off x="328612" y="466725"/>
                <a:ext cx="188779" cy="1887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516" y="0"/>
                    </a:moveTo>
                    <a:cubicBezTo>
                      <a:pt x="7416" y="0"/>
                      <a:pt x="7416" y="0"/>
                      <a:pt x="7416" y="0"/>
                    </a:cubicBezTo>
                    <a:cubicBezTo>
                      <a:pt x="10846" y="895"/>
                      <a:pt x="14724" y="1558"/>
                      <a:pt x="17258" y="4443"/>
                    </a:cubicBezTo>
                    <a:cubicBezTo>
                      <a:pt x="18819" y="6310"/>
                      <a:pt x="21600" y="21600"/>
                      <a:pt x="21600" y="21600"/>
                    </a:cubicBezTo>
                    <a:cubicBezTo>
                      <a:pt x="14941" y="21600"/>
                      <a:pt x="14941" y="21600"/>
                      <a:pt x="14941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7545"/>
                      <a:pt x="0" y="7545"/>
                      <a:pt x="0" y="7545"/>
                    </a:cubicBezTo>
                    <a:cubicBezTo>
                      <a:pt x="0" y="4212"/>
                      <a:pt x="0" y="4212"/>
                      <a:pt x="0" y="4212"/>
                    </a:cubicBezTo>
                    <a:cubicBezTo>
                      <a:pt x="3090" y="4212"/>
                      <a:pt x="5516" y="2330"/>
                      <a:pt x="5516" y="0"/>
                    </a:cubicBezTo>
                  </a:path>
                </a:pathLst>
              </a:custGeom>
              <a:solidFill>
                <a:srgbClr val="3E404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95" name="Shape"/>
              <p:cNvSpPr/>
              <p:nvPr/>
            </p:nvSpPr>
            <p:spPr>
              <a:xfrm>
                <a:off x="141287" y="466725"/>
                <a:ext cx="187191" cy="1887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138" y="0"/>
                    </a:moveTo>
                    <a:cubicBezTo>
                      <a:pt x="14245" y="0"/>
                      <a:pt x="14245" y="0"/>
                      <a:pt x="14245" y="0"/>
                    </a:cubicBezTo>
                    <a:cubicBezTo>
                      <a:pt x="10691" y="895"/>
                      <a:pt x="6890" y="1558"/>
                      <a:pt x="4345" y="4443"/>
                    </a:cubicBezTo>
                    <a:cubicBezTo>
                      <a:pt x="2793" y="6310"/>
                      <a:pt x="0" y="21600"/>
                      <a:pt x="0" y="21600"/>
                    </a:cubicBezTo>
                    <a:cubicBezTo>
                      <a:pt x="6688" y="21600"/>
                      <a:pt x="6688" y="21600"/>
                      <a:pt x="6688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7545"/>
                      <a:pt x="21600" y="7545"/>
                      <a:pt x="21600" y="7545"/>
                    </a:cubicBezTo>
                    <a:cubicBezTo>
                      <a:pt x="21600" y="4212"/>
                      <a:pt x="21600" y="4212"/>
                      <a:pt x="21600" y="4212"/>
                    </a:cubicBezTo>
                    <a:cubicBezTo>
                      <a:pt x="18574" y="4212"/>
                      <a:pt x="16138" y="2330"/>
                      <a:pt x="16138" y="0"/>
                    </a:cubicBezTo>
                  </a:path>
                </a:pathLst>
              </a:custGeom>
              <a:solidFill>
                <a:srgbClr val="3E404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96" name="Shape"/>
              <p:cNvSpPr/>
              <p:nvPr/>
            </p:nvSpPr>
            <p:spPr>
              <a:xfrm>
                <a:off x="328612" y="109537"/>
                <a:ext cx="120515" cy="318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373" y="0"/>
                      <a:pt x="21600" y="1771"/>
                      <a:pt x="21600" y="10152"/>
                    </a:cubicBezTo>
                    <a:cubicBezTo>
                      <a:pt x="21600" y="14990"/>
                      <a:pt x="17401" y="18195"/>
                      <a:pt x="15678" y="19053"/>
                    </a:cubicBezTo>
                    <a:cubicBezTo>
                      <a:pt x="13931" y="19902"/>
                      <a:pt x="4538" y="21600"/>
                      <a:pt x="0" y="21600"/>
                    </a:cubicBezTo>
                    <a:cubicBezTo>
                      <a:pt x="0" y="13101"/>
                      <a:pt x="0" y="0"/>
                      <a:pt x="0" y="0"/>
                    </a:cubicBez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97" name="Shape"/>
              <p:cNvSpPr/>
              <p:nvPr/>
            </p:nvSpPr>
            <p:spPr>
              <a:xfrm>
                <a:off x="422362" y="249274"/>
                <a:ext cx="50407" cy="72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23" h="20645" extrusionOk="0">
                    <a:moveTo>
                      <a:pt x="20106" y="11440"/>
                    </a:moveTo>
                    <a:cubicBezTo>
                      <a:pt x="20928" y="5644"/>
                      <a:pt x="17365" y="621"/>
                      <a:pt x="11444" y="41"/>
                    </a:cubicBezTo>
                    <a:cubicBezTo>
                      <a:pt x="5962" y="-461"/>
                      <a:pt x="863" y="3712"/>
                      <a:pt x="96" y="9508"/>
                    </a:cubicBezTo>
                    <a:cubicBezTo>
                      <a:pt x="-672" y="15034"/>
                      <a:pt x="3275" y="20289"/>
                      <a:pt x="8703" y="20598"/>
                    </a:cubicBezTo>
                    <a:cubicBezTo>
                      <a:pt x="14294" y="21139"/>
                      <a:pt x="19393" y="17004"/>
                      <a:pt x="20106" y="11440"/>
                    </a:cubicBez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98" name="Shape"/>
              <p:cNvSpPr/>
              <p:nvPr/>
            </p:nvSpPr>
            <p:spPr>
              <a:xfrm>
                <a:off x="209550" y="109537"/>
                <a:ext cx="118929" cy="318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3242" y="0"/>
                      <a:pt x="0" y="1771"/>
                      <a:pt x="0" y="10152"/>
                    </a:cubicBezTo>
                    <a:cubicBezTo>
                      <a:pt x="0" y="14990"/>
                      <a:pt x="4203" y="18195"/>
                      <a:pt x="5928" y="19053"/>
                    </a:cubicBezTo>
                    <a:cubicBezTo>
                      <a:pt x="7678" y="19902"/>
                      <a:pt x="17251" y="21600"/>
                      <a:pt x="21600" y="21600"/>
                    </a:cubicBezTo>
                    <a:cubicBezTo>
                      <a:pt x="21600" y="13101"/>
                      <a:pt x="21600" y="0"/>
                      <a:pt x="21600" y="0"/>
                    </a:cubicBez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99" name="Shape"/>
              <p:cNvSpPr/>
              <p:nvPr/>
            </p:nvSpPr>
            <p:spPr>
              <a:xfrm>
                <a:off x="185906" y="249274"/>
                <a:ext cx="50303" cy="72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81" h="20645" extrusionOk="0">
                    <a:moveTo>
                      <a:pt x="117" y="11440"/>
                    </a:moveTo>
                    <a:cubicBezTo>
                      <a:pt x="-705" y="5644"/>
                      <a:pt x="2858" y="621"/>
                      <a:pt x="8670" y="41"/>
                    </a:cubicBezTo>
                    <a:cubicBezTo>
                      <a:pt x="14261" y="-461"/>
                      <a:pt x="19360" y="3712"/>
                      <a:pt x="20073" y="9508"/>
                    </a:cubicBezTo>
                    <a:cubicBezTo>
                      <a:pt x="20895" y="15034"/>
                      <a:pt x="16948" y="20289"/>
                      <a:pt x="11520" y="20598"/>
                    </a:cubicBezTo>
                    <a:cubicBezTo>
                      <a:pt x="5929" y="21139"/>
                      <a:pt x="830" y="17004"/>
                      <a:pt x="117" y="11440"/>
                    </a:cubicBez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2989788" y="3538855"/>
            <a:ext cx="1061089" cy="914115"/>
            <a:chOff x="2989788" y="3538855"/>
            <a:chExt cx="1061089" cy="914115"/>
          </a:xfrm>
        </p:grpSpPr>
        <p:grpSp>
          <p:nvGrpSpPr>
            <p:cNvPr id="596" name="Group 595"/>
            <p:cNvGrpSpPr/>
            <p:nvPr/>
          </p:nvGrpSpPr>
          <p:grpSpPr>
            <a:xfrm>
              <a:off x="3453177" y="3538855"/>
              <a:ext cx="597700" cy="502920"/>
              <a:chOff x="3710112" y="2608170"/>
              <a:chExt cx="597700" cy="502920"/>
            </a:xfrm>
          </p:grpSpPr>
          <p:sp>
            <p:nvSpPr>
              <p:cNvPr id="597" name="Rectangle 596"/>
              <p:cNvSpPr/>
              <p:nvPr/>
            </p:nvSpPr>
            <p:spPr>
              <a:xfrm>
                <a:off x="3710112" y="2608170"/>
                <a:ext cx="597700" cy="502920"/>
              </a:xfrm>
              <a:prstGeom prst="rect">
                <a:avLst/>
              </a:prstGeom>
              <a:solidFill>
                <a:srgbClr val="E7E8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grpSp>
            <p:nvGrpSpPr>
              <p:cNvPr id="598" name="Group 597"/>
              <p:cNvGrpSpPr/>
              <p:nvPr/>
            </p:nvGrpSpPr>
            <p:grpSpPr>
              <a:xfrm>
                <a:off x="3750525" y="2670530"/>
                <a:ext cx="511973" cy="273523"/>
                <a:chOff x="6772093" y="2697162"/>
                <a:chExt cx="1588220" cy="580682"/>
              </a:xfrm>
              <a:solidFill>
                <a:srgbClr val="0070C0"/>
              </a:solidFill>
            </p:grpSpPr>
            <p:sp>
              <p:nvSpPr>
                <p:cNvPr id="601" name="Rectangle 600"/>
                <p:cNvSpPr/>
                <p:nvPr/>
              </p:nvSpPr>
              <p:spPr>
                <a:xfrm>
                  <a:off x="7238479" y="2697164"/>
                  <a:ext cx="1121834" cy="133275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7238479" y="2920867"/>
                  <a:ext cx="1121834" cy="133275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238478" y="3144569"/>
                  <a:ext cx="1121834" cy="13327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6772096" y="2697162"/>
                  <a:ext cx="367759" cy="133277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6772094" y="2920865"/>
                  <a:ext cx="367759" cy="133277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6772093" y="3144567"/>
                  <a:ext cx="367759" cy="133277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sp>
            <p:nvSpPr>
              <p:cNvPr id="599" name="Rectangle 598"/>
              <p:cNvSpPr/>
              <p:nvPr/>
            </p:nvSpPr>
            <p:spPr>
              <a:xfrm>
                <a:off x="3900865" y="3002696"/>
                <a:ext cx="361630" cy="59420"/>
              </a:xfrm>
              <a:prstGeom prst="rect">
                <a:avLst/>
              </a:prstGeom>
              <a:solidFill>
                <a:srgbClr val="E877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3750524" y="3002695"/>
                <a:ext cx="118549" cy="59421"/>
              </a:xfrm>
              <a:prstGeom prst="rect">
                <a:avLst/>
              </a:prstGeom>
              <a:solidFill>
                <a:srgbClr val="E877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</p:grpSp>
        <p:grpSp>
          <p:nvGrpSpPr>
            <p:cNvPr id="303" name="Group"/>
            <p:cNvGrpSpPr/>
            <p:nvPr/>
          </p:nvGrpSpPr>
          <p:grpSpPr>
            <a:xfrm>
              <a:off x="2989788" y="3797465"/>
              <a:ext cx="657091" cy="655505"/>
              <a:chOff x="0" y="0"/>
              <a:chExt cx="657090" cy="655504"/>
            </a:xfrm>
          </p:grpSpPr>
          <p:sp>
            <p:nvSpPr>
              <p:cNvPr id="304" name="Shape"/>
              <p:cNvSpPr/>
              <p:nvPr/>
            </p:nvSpPr>
            <p:spPr>
              <a:xfrm>
                <a:off x="0" y="0"/>
                <a:ext cx="657090" cy="653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0"/>
                    </a:moveTo>
                    <a:cubicBezTo>
                      <a:pt x="21600" y="4818"/>
                      <a:pt x="16757" y="0"/>
                      <a:pt x="10798" y="0"/>
                    </a:cubicBezTo>
                    <a:cubicBezTo>
                      <a:pt x="4843" y="0"/>
                      <a:pt x="0" y="4818"/>
                      <a:pt x="0" y="10780"/>
                    </a:cubicBezTo>
                    <a:cubicBezTo>
                      <a:pt x="0" y="16746"/>
                      <a:pt x="4843" y="21600"/>
                      <a:pt x="10798" y="21600"/>
                    </a:cubicBezTo>
                    <a:cubicBezTo>
                      <a:pt x="16757" y="21600"/>
                      <a:pt x="21600" y="16746"/>
                      <a:pt x="21600" y="10780"/>
                    </a:cubicBezTo>
                  </a:path>
                </a:pathLst>
              </a:custGeom>
              <a:solidFill>
                <a:srgbClr val="A32A2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09" name="Shape"/>
              <p:cNvSpPr/>
              <p:nvPr/>
            </p:nvSpPr>
            <p:spPr>
              <a:xfrm>
                <a:off x="280987" y="414337"/>
                <a:ext cx="95117" cy="241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426"/>
                    </a:moveTo>
                    <a:lnTo>
                      <a:pt x="10678" y="21600"/>
                    </a:lnTo>
                    <a:lnTo>
                      <a:pt x="0" y="9426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9426"/>
                    </a:ln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10" name="Shape"/>
              <p:cNvSpPr/>
              <p:nvPr/>
            </p:nvSpPr>
            <p:spPr>
              <a:xfrm>
                <a:off x="207962" y="123824"/>
                <a:ext cx="122102" cy="318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3292" y="0"/>
                      <a:pt x="0" y="1762"/>
                      <a:pt x="0" y="10143"/>
                    </a:cubicBezTo>
                    <a:cubicBezTo>
                      <a:pt x="0" y="14981"/>
                      <a:pt x="5009" y="17273"/>
                      <a:pt x="6911" y="18186"/>
                    </a:cubicBezTo>
                    <a:cubicBezTo>
                      <a:pt x="8476" y="18980"/>
                      <a:pt x="17097" y="21600"/>
                      <a:pt x="21600" y="21600"/>
                    </a:cubicBezTo>
                    <a:cubicBezTo>
                      <a:pt x="21600" y="13091"/>
                      <a:pt x="21600" y="0"/>
                      <a:pt x="21600" y="0"/>
                    </a:cubicBez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11" name="Shape"/>
              <p:cNvSpPr/>
              <p:nvPr/>
            </p:nvSpPr>
            <p:spPr>
              <a:xfrm>
                <a:off x="184201" y="262086"/>
                <a:ext cx="50460" cy="72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43" h="20582" extrusionOk="0">
                    <a:moveTo>
                      <a:pt x="94" y="11426"/>
                    </a:moveTo>
                    <a:cubicBezTo>
                      <a:pt x="-658" y="5601"/>
                      <a:pt x="3157" y="587"/>
                      <a:pt x="8584" y="47"/>
                    </a:cubicBezTo>
                    <a:cubicBezTo>
                      <a:pt x="13957" y="-493"/>
                      <a:pt x="19384" y="3673"/>
                      <a:pt x="20136" y="9458"/>
                    </a:cubicBezTo>
                    <a:cubicBezTo>
                      <a:pt x="20942" y="15013"/>
                      <a:pt x="17073" y="20258"/>
                      <a:pt x="11646" y="20528"/>
                    </a:cubicBezTo>
                    <a:cubicBezTo>
                      <a:pt x="6273" y="21107"/>
                      <a:pt x="1276" y="16941"/>
                      <a:pt x="94" y="11426"/>
                    </a:cubicBez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12" name="Shape"/>
              <p:cNvSpPr/>
              <p:nvPr/>
            </p:nvSpPr>
            <p:spPr>
              <a:xfrm>
                <a:off x="328612" y="123824"/>
                <a:ext cx="120516" cy="318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293" y="0"/>
                      <a:pt x="21600" y="1762"/>
                      <a:pt x="21600" y="10143"/>
                    </a:cubicBezTo>
                    <a:cubicBezTo>
                      <a:pt x="21600" y="14981"/>
                      <a:pt x="16586" y="17273"/>
                      <a:pt x="14705" y="18186"/>
                    </a:cubicBezTo>
                    <a:cubicBezTo>
                      <a:pt x="13138" y="18980"/>
                      <a:pt x="4484" y="21600"/>
                      <a:pt x="0" y="21600"/>
                    </a:cubicBezTo>
                    <a:cubicBezTo>
                      <a:pt x="0" y="13091"/>
                      <a:pt x="0" y="0"/>
                      <a:pt x="0" y="0"/>
                    </a:cubicBez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13" name="Shape"/>
              <p:cNvSpPr/>
              <p:nvPr/>
            </p:nvSpPr>
            <p:spPr>
              <a:xfrm>
                <a:off x="423005" y="262086"/>
                <a:ext cx="49778" cy="72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69" h="20582" extrusionOk="0">
                    <a:moveTo>
                      <a:pt x="19864" y="11426"/>
                    </a:moveTo>
                    <a:cubicBezTo>
                      <a:pt x="20670" y="5601"/>
                      <a:pt x="16748" y="587"/>
                      <a:pt x="11374" y="47"/>
                    </a:cubicBezTo>
                    <a:cubicBezTo>
                      <a:pt x="6001" y="-493"/>
                      <a:pt x="1004" y="3673"/>
                      <a:pt x="198" y="9458"/>
                    </a:cubicBezTo>
                    <a:cubicBezTo>
                      <a:pt x="-930" y="15013"/>
                      <a:pt x="2885" y="20258"/>
                      <a:pt x="8312" y="20528"/>
                    </a:cubicBezTo>
                    <a:cubicBezTo>
                      <a:pt x="14061" y="21107"/>
                      <a:pt x="19058" y="16941"/>
                      <a:pt x="19864" y="11426"/>
                    </a:cubicBez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18" name="Shape"/>
              <p:cNvSpPr/>
              <p:nvPr/>
            </p:nvSpPr>
            <p:spPr>
              <a:xfrm>
                <a:off x="166688" y="461962"/>
                <a:ext cx="161791" cy="1935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6985"/>
                      <a:pt x="21600" y="6985"/>
                      <a:pt x="21600" y="6985"/>
                    </a:cubicBezTo>
                    <a:cubicBezTo>
                      <a:pt x="21600" y="6985"/>
                      <a:pt x="16836" y="6011"/>
                      <a:pt x="15789" y="2788"/>
                    </a:cubicBezTo>
                    <a:cubicBezTo>
                      <a:pt x="15266" y="1289"/>
                      <a:pt x="15266" y="0"/>
                      <a:pt x="15266" y="0"/>
                    </a:cubicBezTo>
                    <a:cubicBezTo>
                      <a:pt x="15266" y="0"/>
                      <a:pt x="4800" y="2893"/>
                      <a:pt x="2454" y="6011"/>
                    </a:cubicBezTo>
                    <a:cubicBezTo>
                      <a:pt x="505" y="10748"/>
                      <a:pt x="0" y="21600"/>
                      <a:pt x="0" y="21600"/>
                    </a:cubicBezTo>
                    <a:lnTo>
                      <a:pt x="21600" y="21600"/>
                    </a:lnTo>
                  </a:path>
                </a:pathLst>
              </a:custGeom>
              <a:solidFill>
                <a:srgbClr val="3E404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19" name="Shape"/>
              <p:cNvSpPr/>
              <p:nvPr/>
            </p:nvSpPr>
            <p:spPr>
              <a:xfrm>
                <a:off x="328612" y="461962"/>
                <a:ext cx="161791" cy="1935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6985"/>
                      <a:pt x="0" y="6985"/>
                      <a:pt x="0" y="6985"/>
                    </a:cubicBezTo>
                    <a:cubicBezTo>
                      <a:pt x="0" y="6985"/>
                      <a:pt x="4796" y="6011"/>
                      <a:pt x="5824" y="2788"/>
                    </a:cubicBezTo>
                    <a:cubicBezTo>
                      <a:pt x="6347" y="1289"/>
                      <a:pt x="6347" y="0"/>
                      <a:pt x="6347" y="0"/>
                    </a:cubicBezTo>
                    <a:cubicBezTo>
                      <a:pt x="6347" y="0"/>
                      <a:pt x="16822" y="2893"/>
                      <a:pt x="19148" y="6011"/>
                    </a:cubicBezTo>
                    <a:cubicBezTo>
                      <a:pt x="21077" y="10748"/>
                      <a:pt x="21600" y="21600"/>
                      <a:pt x="21600" y="21600"/>
                    </a:cubicBezTo>
                    <a:lnTo>
                      <a:pt x="0" y="21600"/>
                    </a:lnTo>
                  </a:path>
                </a:pathLst>
              </a:custGeom>
              <a:solidFill>
                <a:srgbClr val="3E404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221382" y="3797313"/>
            <a:ext cx="655504" cy="1131017"/>
            <a:chOff x="4221382" y="3797313"/>
            <a:chExt cx="655504" cy="1131017"/>
          </a:xfrm>
        </p:grpSpPr>
        <p:grpSp>
          <p:nvGrpSpPr>
            <p:cNvPr id="618" name="Group 617"/>
            <p:cNvGrpSpPr/>
            <p:nvPr/>
          </p:nvGrpSpPr>
          <p:grpSpPr>
            <a:xfrm>
              <a:off x="4252054" y="3797313"/>
              <a:ext cx="597700" cy="502920"/>
              <a:chOff x="3710112" y="2608170"/>
              <a:chExt cx="597700" cy="502920"/>
            </a:xfrm>
          </p:grpSpPr>
          <p:sp>
            <p:nvSpPr>
              <p:cNvPr id="619" name="Rectangle 618"/>
              <p:cNvSpPr/>
              <p:nvPr/>
            </p:nvSpPr>
            <p:spPr>
              <a:xfrm>
                <a:off x="3710112" y="2608170"/>
                <a:ext cx="597700" cy="502920"/>
              </a:xfrm>
              <a:prstGeom prst="rect">
                <a:avLst/>
              </a:prstGeom>
              <a:solidFill>
                <a:srgbClr val="E7E8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grpSp>
            <p:nvGrpSpPr>
              <p:cNvPr id="620" name="Group 619"/>
              <p:cNvGrpSpPr/>
              <p:nvPr/>
            </p:nvGrpSpPr>
            <p:grpSpPr>
              <a:xfrm>
                <a:off x="3750525" y="2670530"/>
                <a:ext cx="511973" cy="273523"/>
                <a:chOff x="6772093" y="2697162"/>
                <a:chExt cx="1588220" cy="580682"/>
              </a:xfrm>
              <a:solidFill>
                <a:srgbClr val="0070C0"/>
              </a:solidFill>
            </p:grpSpPr>
            <p:sp>
              <p:nvSpPr>
                <p:cNvPr id="623" name="Rectangle 622"/>
                <p:cNvSpPr/>
                <p:nvPr/>
              </p:nvSpPr>
              <p:spPr>
                <a:xfrm>
                  <a:off x="7238479" y="2697164"/>
                  <a:ext cx="1121834" cy="133275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7238479" y="2920867"/>
                  <a:ext cx="1121834" cy="133275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7238478" y="3144569"/>
                  <a:ext cx="1121834" cy="133275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6772096" y="2697162"/>
                  <a:ext cx="367759" cy="133277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6772094" y="2920865"/>
                  <a:ext cx="367759" cy="133277"/>
                </a:xfrm>
                <a:prstGeom prst="rect">
                  <a:avLst/>
                </a:prstGeom>
                <a:solidFill>
                  <a:srgbClr val="EAA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6772093" y="3144567"/>
                  <a:ext cx="367759" cy="133277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sp>
            <p:nvSpPr>
              <p:cNvPr id="621" name="Rectangle 620"/>
              <p:cNvSpPr/>
              <p:nvPr/>
            </p:nvSpPr>
            <p:spPr>
              <a:xfrm>
                <a:off x="3900865" y="3002696"/>
                <a:ext cx="361630" cy="59420"/>
              </a:xfrm>
              <a:prstGeom prst="rect">
                <a:avLst/>
              </a:prstGeom>
              <a:solidFill>
                <a:srgbClr val="E877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3750524" y="3002695"/>
                <a:ext cx="118549" cy="59421"/>
              </a:xfrm>
              <a:prstGeom prst="rect">
                <a:avLst/>
              </a:prstGeom>
              <a:solidFill>
                <a:srgbClr val="E877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</p:grpSp>
        <p:grpSp>
          <p:nvGrpSpPr>
            <p:cNvPr id="321" name="Group"/>
            <p:cNvGrpSpPr/>
            <p:nvPr/>
          </p:nvGrpSpPr>
          <p:grpSpPr>
            <a:xfrm>
              <a:off x="4221382" y="4271238"/>
              <a:ext cx="655504" cy="657092"/>
              <a:chOff x="0" y="0"/>
              <a:chExt cx="655503" cy="657090"/>
            </a:xfrm>
          </p:grpSpPr>
          <p:sp>
            <p:nvSpPr>
              <p:cNvPr id="322" name="Shape"/>
              <p:cNvSpPr/>
              <p:nvPr/>
            </p:nvSpPr>
            <p:spPr>
              <a:xfrm>
                <a:off x="0" y="0"/>
                <a:ext cx="655503" cy="655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80"/>
                    </a:moveTo>
                    <a:cubicBezTo>
                      <a:pt x="21600" y="4818"/>
                      <a:pt x="16754" y="0"/>
                      <a:pt x="10787" y="0"/>
                    </a:cubicBezTo>
                    <a:cubicBezTo>
                      <a:pt x="4815" y="0"/>
                      <a:pt x="0" y="4818"/>
                      <a:pt x="0" y="10780"/>
                    </a:cubicBezTo>
                    <a:cubicBezTo>
                      <a:pt x="0" y="16746"/>
                      <a:pt x="4815" y="21600"/>
                      <a:pt x="10787" y="21600"/>
                    </a:cubicBezTo>
                    <a:cubicBezTo>
                      <a:pt x="16754" y="21600"/>
                      <a:pt x="21600" y="16746"/>
                      <a:pt x="21600" y="10780"/>
                    </a:cubicBezTo>
                  </a:path>
                </a:pathLst>
              </a:custGeom>
              <a:solidFill>
                <a:srgbClr val="703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25" name="Shape"/>
              <p:cNvSpPr/>
              <p:nvPr/>
            </p:nvSpPr>
            <p:spPr>
              <a:xfrm>
                <a:off x="279400" y="414337"/>
                <a:ext cx="96704" cy="2427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426"/>
                    </a:moveTo>
                    <a:lnTo>
                      <a:pt x="10589" y="21600"/>
                    </a:lnTo>
                    <a:lnTo>
                      <a:pt x="0" y="9426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9426"/>
                    </a:ln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26" name="Shape"/>
              <p:cNvSpPr/>
              <p:nvPr/>
            </p:nvSpPr>
            <p:spPr>
              <a:xfrm>
                <a:off x="207962" y="123825"/>
                <a:ext cx="120515" cy="318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3227" y="0"/>
                      <a:pt x="0" y="1762"/>
                      <a:pt x="0" y="10143"/>
                    </a:cubicBezTo>
                    <a:cubicBezTo>
                      <a:pt x="0" y="14981"/>
                      <a:pt x="5048" y="17273"/>
                      <a:pt x="6820" y="18186"/>
                    </a:cubicBezTo>
                    <a:cubicBezTo>
                      <a:pt x="8543" y="18980"/>
                      <a:pt x="17062" y="21600"/>
                      <a:pt x="21600" y="21600"/>
                    </a:cubicBezTo>
                    <a:cubicBezTo>
                      <a:pt x="21600" y="13091"/>
                      <a:pt x="21600" y="0"/>
                      <a:pt x="21600" y="0"/>
                    </a:cubicBez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27" name="Shape"/>
              <p:cNvSpPr/>
              <p:nvPr/>
            </p:nvSpPr>
            <p:spPr>
              <a:xfrm>
                <a:off x="184319" y="263672"/>
                <a:ext cx="50410" cy="72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24" h="20582" extrusionOk="0">
                    <a:moveTo>
                      <a:pt x="117" y="11426"/>
                    </a:moveTo>
                    <a:cubicBezTo>
                      <a:pt x="-705" y="5601"/>
                      <a:pt x="2858" y="587"/>
                      <a:pt x="8779" y="47"/>
                    </a:cubicBezTo>
                    <a:cubicBezTo>
                      <a:pt x="14261" y="-493"/>
                      <a:pt x="19360" y="3673"/>
                      <a:pt x="20127" y="9458"/>
                    </a:cubicBezTo>
                    <a:cubicBezTo>
                      <a:pt x="20895" y="15013"/>
                      <a:pt x="17003" y="20258"/>
                      <a:pt x="11520" y="20528"/>
                    </a:cubicBezTo>
                    <a:cubicBezTo>
                      <a:pt x="6038" y="21107"/>
                      <a:pt x="940" y="16941"/>
                      <a:pt x="117" y="11426"/>
                    </a:cubicBez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28" name="Shape"/>
              <p:cNvSpPr/>
              <p:nvPr/>
            </p:nvSpPr>
            <p:spPr>
              <a:xfrm>
                <a:off x="328612" y="123825"/>
                <a:ext cx="118929" cy="318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358" y="0"/>
                      <a:pt x="21600" y="1762"/>
                      <a:pt x="21600" y="10143"/>
                    </a:cubicBezTo>
                    <a:cubicBezTo>
                      <a:pt x="21600" y="14981"/>
                      <a:pt x="16546" y="17273"/>
                      <a:pt x="14651" y="18186"/>
                    </a:cubicBezTo>
                    <a:cubicBezTo>
                      <a:pt x="13072" y="18980"/>
                      <a:pt x="4349" y="21600"/>
                      <a:pt x="0" y="21600"/>
                    </a:cubicBezTo>
                    <a:cubicBezTo>
                      <a:pt x="0" y="13091"/>
                      <a:pt x="0" y="0"/>
                      <a:pt x="0" y="0"/>
                    </a:cubicBez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29" name="Shape"/>
              <p:cNvSpPr/>
              <p:nvPr/>
            </p:nvSpPr>
            <p:spPr>
              <a:xfrm>
                <a:off x="420879" y="263672"/>
                <a:ext cx="50508" cy="72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64" h="20582" extrusionOk="0">
                    <a:moveTo>
                      <a:pt x="20173" y="11426"/>
                    </a:moveTo>
                    <a:cubicBezTo>
                      <a:pt x="20886" y="5601"/>
                      <a:pt x="17323" y="587"/>
                      <a:pt x="11511" y="47"/>
                    </a:cubicBezTo>
                    <a:cubicBezTo>
                      <a:pt x="5974" y="-493"/>
                      <a:pt x="821" y="3673"/>
                      <a:pt x="108" y="9458"/>
                    </a:cubicBezTo>
                    <a:cubicBezTo>
                      <a:pt x="-714" y="15013"/>
                      <a:pt x="3233" y="20258"/>
                      <a:pt x="8770" y="20528"/>
                    </a:cubicBezTo>
                    <a:cubicBezTo>
                      <a:pt x="14252" y="21107"/>
                      <a:pt x="19351" y="16941"/>
                      <a:pt x="20173" y="11426"/>
                    </a:cubicBezTo>
                  </a:path>
                </a:pathLst>
              </a:custGeom>
              <a:solidFill>
                <a:srgbClr val="E0E1E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30" name="Shape"/>
              <p:cNvSpPr/>
              <p:nvPr/>
            </p:nvSpPr>
            <p:spPr>
              <a:xfrm>
                <a:off x="165099" y="461962"/>
                <a:ext cx="161791" cy="195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6985"/>
                      <a:pt x="21600" y="6985"/>
                      <a:pt x="21600" y="6985"/>
                    </a:cubicBezTo>
                    <a:cubicBezTo>
                      <a:pt x="21600" y="6985"/>
                      <a:pt x="16800" y="6011"/>
                      <a:pt x="15771" y="2788"/>
                    </a:cubicBezTo>
                    <a:cubicBezTo>
                      <a:pt x="15266" y="1289"/>
                      <a:pt x="15266" y="0"/>
                      <a:pt x="15266" y="0"/>
                    </a:cubicBezTo>
                    <a:cubicBezTo>
                      <a:pt x="15266" y="0"/>
                      <a:pt x="4908" y="2893"/>
                      <a:pt x="2454" y="6011"/>
                    </a:cubicBezTo>
                    <a:cubicBezTo>
                      <a:pt x="505" y="10748"/>
                      <a:pt x="0" y="21600"/>
                      <a:pt x="0" y="21600"/>
                    </a:cubicBezTo>
                    <a:lnTo>
                      <a:pt x="21600" y="21600"/>
                    </a:lnTo>
                  </a:path>
                </a:pathLst>
              </a:custGeom>
              <a:solidFill>
                <a:srgbClr val="EAC8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31" name="Shape"/>
              <p:cNvSpPr/>
              <p:nvPr/>
            </p:nvSpPr>
            <p:spPr>
              <a:xfrm>
                <a:off x="327025" y="461962"/>
                <a:ext cx="161790" cy="195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6985"/>
                      <a:pt x="0" y="6985"/>
                      <a:pt x="0" y="6985"/>
                    </a:cubicBezTo>
                    <a:cubicBezTo>
                      <a:pt x="0" y="6985"/>
                      <a:pt x="4764" y="6011"/>
                      <a:pt x="5937" y="2788"/>
                    </a:cubicBezTo>
                    <a:cubicBezTo>
                      <a:pt x="6334" y="1289"/>
                      <a:pt x="6334" y="0"/>
                      <a:pt x="6334" y="0"/>
                    </a:cubicBezTo>
                    <a:cubicBezTo>
                      <a:pt x="6334" y="0"/>
                      <a:pt x="16818" y="2893"/>
                      <a:pt x="19146" y="6011"/>
                    </a:cubicBezTo>
                    <a:cubicBezTo>
                      <a:pt x="21077" y="10748"/>
                      <a:pt x="21600" y="21600"/>
                      <a:pt x="21600" y="21600"/>
                    </a:cubicBezTo>
                    <a:lnTo>
                      <a:pt x="0" y="21600"/>
                    </a:lnTo>
                  </a:path>
                </a:pathLst>
              </a:custGeom>
              <a:solidFill>
                <a:srgbClr val="EAC8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35" name="Shape"/>
              <p:cNvSpPr/>
              <p:nvPr/>
            </p:nvSpPr>
            <p:spPr>
              <a:xfrm>
                <a:off x="165099" y="461962"/>
                <a:ext cx="161791" cy="195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44"/>
                      <a:pt x="21600" y="2144"/>
                      <a:pt x="21600" y="2144"/>
                    </a:cubicBezTo>
                    <a:cubicBezTo>
                      <a:pt x="15266" y="0"/>
                      <a:pt x="15266" y="0"/>
                      <a:pt x="15266" y="0"/>
                    </a:cubicBezTo>
                    <a:cubicBezTo>
                      <a:pt x="15266" y="0"/>
                      <a:pt x="4908" y="2893"/>
                      <a:pt x="2454" y="6011"/>
                    </a:cubicBezTo>
                    <a:cubicBezTo>
                      <a:pt x="505" y="10748"/>
                      <a:pt x="0" y="21600"/>
                      <a:pt x="0" y="21600"/>
                    </a:cubicBezTo>
                    <a:lnTo>
                      <a:pt x="21600" y="21600"/>
                    </a:lnTo>
                  </a:path>
                </a:pathLst>
              </a:custGeom>
              <a:solidFill>
                <a:srgbClr val="3E404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36" name="Shape"/>
              <p:cNvSpPr/>
              <p:nvPr/>
            </p:nvSpPr>
            <p:spPr>
              <a:xfrm>
                <a:off x="327025" y="461962"/>
                <a:ext cx="161790" cy="195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2144"/>
                      <a:pt x="0" y="2144"/>
                      <a:pt x="0" y="2144"/>
                    </a:cubicBezTo>
                    <a:cubicBezTo>
                      <a:pt x="6334" y="0"/>
                      <a:pt x="6334" y="0"/>
                      <a:pt x="6334" y="0"/>
                    </a:cubicBezTo>
                    <a:cubicBezTo>
                      <a:pt x="6334" y="0"/>
                      <a:pt x="16818" y="2893"/>
                      <a:pt x="19146" y="6011"/>
                    </a:cubicBezTo>
                    <a:cubicBezTo>
                      <a:pt x="21077" y="10748"/>
                      <a:pt x="21600" y="21600"/>
                      <a:pt x="21600" y="21600"/>
                    </a:cubicBezTo>
                    <a:lnTo>
                      <a:pt x="0" y="21600"/>
                    </a:lnTo>
                  </a:path>
                </a:pathLst>
              </a:custGeom>
              <a:solidFill>
                <a:srgbClr val="3E404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 dirty="0"/>
              </a:p>
            </p:txBody>
          </p:sp>
        </p:grpSp>
      </p:grpSp>
      <p:pic>
        <p:nvPicPr>
          <p:cNvPr id="629" name="Picture 6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5404" y="2347798"/>
            <a:ext cx="839544" cy="121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rhansen8\Desktop\yellow thumb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89" y="2702079"/>
            <a:ext cx="444500" cy="55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hansen8\Desktop\orange thumb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838" y="2613346"/>
            <a:ext cx="450850" cy="55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3243252" y="2757041"/>
            <a:ext cx="597700" cy="499075"/>
            <a:chOff x="3243252" y="2757041"/>
            <a:chExt cx="597700" cy="499075"/>
          </a:xfrm>
        </p:grpSpPr>
        <p:sp>
          <p:nvSpPr>
            <p:cNvPr id="15" name="Rectangle 14"/>
            <p:cNvSpPr/>
            <p:nvPr/>
          </p:nvSpPr>
          <p:spPr>
            <a:xfrm>
              <a:off x="3243252" y="2757041"/>
              <a:ext cx="597700" cy="499075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46" name="Shape"/>
            <p:cNvSpPr/>
            <p:nvPr/>
          </p:nvSpPr>
          <p:spPr>
            <a:xfrm>
              <a:off x="3351843" y="2849531"/>
              <a:ext cx="375009" cy="352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334" extrusionOk="0">
                  <a:moveTo>
                    <a:pt x="20175" y="369"/>
                  </a:moveTo>
                  <a:cubicBezTo>
                    <a:pt x="19219" y="-266"/>
                    <a:pt x="17881" y="-54"/>
                    <a:pt x="17308" y="793"/>
                  </a:cubicBezTo>
                  <a:cubicBezTo>
                    <a:pt x="6986" y="14558"/>
                    <a:pt x="6986" y="14558"/>
                    <a:pt x="6986" y="14558"/>
                  </a:cubicBezTo>
                  <a:cubicBezTo>
                    <a:pt x="3545" y="10322"/>
                    <a:pt x="3545" y="10322"/>
                    <a:pt x="3545" y="10322"/>
                  </a:cubicBezTo>
                  <a:cubicBezTo>
                    <a:pt x="2972" y="9475"/>
                    <a:pt x="1634" y="9263"/>
                    <a:pt x="678" y="10110"/>
                  </a:cubicBezTo>
                  <a:cubicBezTo>
                    <a:pt x="-87" y="10746"/>
                    <a:pt x="-278" y="12016"/>
                    <a:pt x="487" y="12863"/>
                  </a:cubicBezTo>
                  <a:cubicBezTo>
                    <a:pt x="7177" y="21334"/>
                    <a:pt x="7177" y="21334"/>
                    <a:pt x="7177" y="21334"/>
                  </a:cubicBezTo>
                  <a:cubicBezTo>
                    <a:pt x="20557" y="3122"/>
                    <a:pt x="20557" y="3122"/>
                    <a:pt x="20557" y="3122"/>
                  </a:cubicBezTo>
                  <a:cubicBezTo>
                    <a:pt x="21322" y="2275"/>
                    <a:pt x="21131" y="1005"/>
                    <a:pt x="20175" y="369"/>
                  </a:cubicBezTo>
                  <a:close/>
                </a:path>
              </a:pathLst>
            </a:custGeom>
            <a:solidFill>
              <a:srgbClr val="00EE39"/>
            </a:solidFill>
            <a:ln w="12700">
              <a:miter lim="400000"/>
            </a:ln>
            <a:effectLst/>
          </p:spPr>
          <p:txBody>
            <a:bodyPr lIns="45719" rIns="45719"/>
            <a:lstStyle/>
            <a:p>
              <a:endParaRPr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436774" y="1866704"/>
            <a:ext cx="597700" cy="499075"/>
            <a:chOff x="3436774" y="1866704"/>
            <a:chExt cx="597700" cy="499075"/>
          </a:xfrm>
        </p:grpSpPr>
        <p:sp>
          <p:nvSpPr>
            <p:cNvPr id="649" name="Rectangle 648"/>
            <p:cNvSpPr/>
            <p:nvPr/>
          </p:nvSpPr>
          <p:spPr>
            <a:xfrm>
              <a:off x="3436774" y="1866704"/>
              <a:ext cx="597700" cy="499075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50" name="Shape"/>
            <p:cNvSpPr/>
            <p:nvPr/>
          </p:nvSpPr>
          <p:spPr>
            <a:xfrm>
              <a:off x="3545365" y="1959194"/>
              <a:ext cx="375009" cy="352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334" extrusionOk="0">
                  <a:moveTo>
                    <a:pt x="20175" y="369"/>
                  </a:moveTo>
                  <a:cubicBezTo>
                    <a:pt x="19219" y="-266"/>
                    <a:pt x="17881" y="-54"/>
                    <a:pt x="17308" y="793"/>
                  </a:cubicBezTo>
                  <a:cubicBezTo>
                    <a:pt x="6986" y="14558"/>
                    <a:pt x="6986" y="14558"/>
                    <a:pt x="6986" y="14558"/>
                  </a:cubicBezTo>
                  <a:cubicBezTo>
                    <a:pt x="3545" y="10322"/>
                    <a:pt x="3545" y="10322"/>
                    <a:pt x="3545" y="10322"/>
                  </a:cubicBezTo>
                  <a:cubicBezTo>
                    <a:pt x="2972" y="9475"/>
                    <a:pt x="1634" y="9263"/>
                    <a:pt x="678" y="10110"/>
                  </a:cubicBezTo>
                  <a:cubicBezTo>
                    <a:pt x="-87" y="10746"/>
                    <a:pt x="-278" y="12016"/>
                    <a:pt x="487" y="12863"/>
                  </a:cubicBezTo>
                  <a:cubicBezTo>
                    <a:pt x="7177" y="21334"/>
                    <a:pt x="7177" y="21334"/>
                    <a:pt x="7177" y="21334"/>
                  </a:cubicBezTo>
                  <a:cubicBezTo>
                    <a:pt x="20557" y="3122"/>
                    <a:pt x="20557" y="3122"/>
                    <a:pt x="20557" y="3122"/>
                  </a:cubicBezTo>
                  <a:cubicBezTo>
                    <a:pt x="21322" y="2275"/>
                    <a:pt x="21131" y="1005"/>
                    <a:pt x="20175" y="369"/>
                  </a:cubicBezTo>
                  <a:close/>
                </a:path>
              </a:pathLst>
            </a:custGeom>
            <a:solidFill>
              <a:srgbClr val="00EE39"/>
            </a:solidFill>
            <a:ln w="12700">
              <a:miter lim="400000"/>
            </a:ln>
            <a:effectLst/>
          </p:spPr>
          <p:txBody>
            <a:bodyPr lIns="45719" rIns="45719"/>
            <a:lstStyle/>
            <a:p>
              <a:endParaRPr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76304" y="1574652"/>
            <a:ext cx="597700" cy="499075"/>
            <a:chOff x="4276304" y="1574652"/>
            <a:chExt cx="597700" cy="499075"/>
          </a:xfrm>
        </p:grpSpPr>
        <p:sp>
          <p:nvSpPr>
            <p:cNvPr id="651" name="Rectangle 650"/>
            <p:cNvSpPr/>
            <p:nvPr/>
          </p:nvSpPr>
          <p:spPr>
            <a:xfrm>
              <a:off x="4276304" y="1574652"/>
              <a:ext cx="597700" cy="499075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52" name="Shape"/>
            <p:cNvSpPr/>
            <p:nvPr/>
          </p:nvSpPr>
          <p:spPr>
            <a:xfrm>
              <a:off x="4384895" y="1667142"/>
              <a:ext cx="375009" cy="352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334" extrusionOk="0">
                  <a:moveTo>
                    <a:pt x="20175" y="369"/>
                  </a:moveTo>
                  <a:cubicBezTo>
                    <a:pt x="19219" y="-266"/>
                    <a:pt x="17881" y="-54"/>
                    <a:pt x="17308" y="793"/>
                  </a:cubicBezTo>
                  <a:cubicBezTo>
                    <a:pt x="6986" y="14558"/>
                    <a:pt x="6986" y="14558"/>
                    <a:pt x="6986" y="14558"/>
                  </a:cubicBezTo>
                  <a:cubicBezTo>
                    <a:pt x="3545" y="10322"/>
                    <a:pt x="3545" y="10322"/>
                    <a:pt x="3545" y="10322"/>
                  </a:cubicBezTo>
                  <a:cubicBezTo>
                    <a:pt x="2972" y="9475"/>
                    <a:pt x="1634" y="9263"/>
                    <a:pt x="678" y="10110"/>
                  </a:cubicBezTo>
                  <a:cubicBezTo>
                    <a:pt x="-87" y="10746"/>
                    <a:pt x="-278" y="12016"/>
                    <a:pt x="487" y="12863"/>
                  </a:cubicBezTo>
                  <a:cubicBezTo>
                    <a:pt x="7177" y="21334"/>
                    <a:pt x="7177" y="21334"/>
                    <a:pt x="7177" y="21334"/>
                  </a:cubicBezTo>
                  <a:cubicBezTo>
                    <a:pt x="20557" y="3122"/>
                    <a:pt x="20557" y="3122"/>
                    <a:pt x="20557" y="3122"/>
                  </a:cubicBezTo>
                  <a:cubicBezTo>
                    <a:pt x="21322" y="2275"/>
                    <a:pt x="21131" y="1005"/>
                    <a:pt x="20175" y="369"/>
                  </a:cubicBezTo>
                  <a:close/>
                </a:path>
              </a:pathLst>
            </a:custGeom>
            <a:solidFill>
              <a:srgbClr val="00EE39"/>
            </a:solidFill>
            <a:ln w="12700">
              <a:miter lim="400000"/>
            </a:ln>
            <a:effectLst/>
          </p:spPr>
          <p:txBody>
            <a:bodyPr lIns="45719" rIns="45719"/>
            <a:lstStyle/>
            <a:p>
              <a:endParaRPr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106248" y="1879329"/>
            <a:ext cx="597700" cy="499075"/>
            <a:chOff x="5106248" y="1879329"/>
            <a:chExt cx="597700" cy="499075"/>
          </a:xfrm>
        </p:grpSpPr>
        <p:sp>
          <p:nvSpPr>
            <p:cNvPr id="653" name="Rectangle 652"/>
            <p:cNvSpPr/>
            <p:nvPr/>
          </p:nvSpPr>
          <p:spPr>
            <a:xfrm>
              <a:off x="5106248" y="1879329"/>
              <a:ext cx="597700" cy="499075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54" name="Shape"/>
            <p:cNvSpPr/>
            <p:nvPr/>
          </p:nvSpPr>
          <p:spPr>
            <a:xfrm>
              <a:off x="5214839" y="1971819"/>
              <a:ext cx="375009" cy="352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334" extrusionOk="0">
                  <a:moveTo>
                    <a:pt x="20175" y="369"/>
                  </a:moveTo>
                  <a:cubicBezTo>
                    <a:pt x="19219" y="-266"/>
                    <a:pt x="17881" y="-54"/>
                    <a:pt x="17308" y="793"/>
                  </a:cubicBezTo>
                  <a:cubicBezTo>
                    <a:pt x="6986" y="14558"/>
                    <a:pt x="6986" y="14558"/>
                    <a:pt x="6986" y="14558"/>
                  </a:cubicBezTo>
                  <a:cubicBezTo>
                    <a:pt x="3545" y="10322"/>
                    <a:pt x="3545" y="10322"/>
                    <a:pt x="3545" y="10322"/>
                  </a:cubicBezTo>
                  <a:cubicBezTo>
                    <a:pt x="2972" y="9475"/>
                    <a:pt x="1634" y="9263"/>
                    <a:pt x="678" y="10110"/>
                  </a:cubicBezTo>
                  <a:cubicBezTo>
                    <a:pt x="-87" y="10746"/>
                    <a:pt x="-278" y="12016"/>
                    <a:pt x="487" y="12863"/>
                  </a:cubicBezTo>
                  <a:cubicBezTo>
                    <a:pt x="7177" y="21334"/>
                    <a:pt x="7177" y="21334"/>
                    <a:pt x="7177" y="21334"/>
                  </a:cubicBezTo>
                  <a:cubicBezTo>
                    <a:pt x="20557" y="3122"/>
                    <a:pt x="20557" y="3122"/>
                    <a:pt x="20557" y="3122"/>
                  </a:cubicBezTo>
                  <a:cubicBezTo>
                    <a:pt x="21322" y="2275"/>
                    <a:pt x="21131" y="1005"/>
                    <a:pt x="20175" y="369"/>
                  </a:cubicBezTo>
                  <a:close/>
                </a:path>
              </a:pathLst>
            </a:custGeom>
            <a:solidFill>
              <a:srgbClr val="00EE39"/>
            </a:solidFill>
            <a:ln w="12700">
              <a:miter lim="400000"/>
            </a:ln>
            <a:effectLst/>
          </p:spPr>
          <p:txBody>
            <a:bodyPr lIns="45719" rIns="45719"/>
            <a:lstStyle/>
            <a:p>
              <a:endParaRPr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08681" y="2716381"/>
            <a:ext cx="597700" cy="499075"/>
            <a:chOff x="5308681" y="2716381"/>
            <a:chExt cx="597700" cy="499075"/>
          </a:xfrm>
        </p:grpSpPr>
        <p:sp>
          <p:nvSpPr>
            <p:cNvPr id="655" name="Rectangle 654"/>
            <p:cNvSpPr/>
            <p:nvPr/>
          </p:nvSpPr>
          <p:spPr>
            <a:xfrm>
              <a:off x="5308681" y="2716381"/>
              <a:ext cx="597700" cy="499075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56" name="Shape"/>
            <p:cNvSpPr/>
            <p:nvPr/>
          </p:nvSpPr>
          <p:spPr>
            <a:xfrm>
              <a:off x="5417272" y="2808871"/>
              <a:ext cx="375009" cy="352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334" extrusionOk="0">
                  <a:moveTo>
                    <a:pt x="20175" y="369"/>
                  </a:moveTo>
                  <a:cubicBezTo>
                    <a:pt x="19219" y="-266"/>
                    <a:pt x="17881" y="-54"/>
                    <a:pt x="17308" y="793"/>
                  </a:cubicBezTo>
                  <a:cubicBezTo>
                    <a:pt x="6986" y="14558"/>
                    <a:pt x="6986" y="14558"/>
                    <a:pt x="6986" y="14558"/>
                  </a:cubicBezTo>
                  <a:cubicBezTo>
                    <a:pt x="3545" y="10322"/>
                    <a:pt x="3545" y="10322"/>
                    <a:pt x="3545" y="10322"/>
                  </a:cubicBezTo>
                  <a:cubicBezTo>
                    <a:pt x="2972" y="9475"/>
                    <a:pt x="1634" y="9263"/>
                    <a:pt x="678" y="10110"/>
                  </a:cubicBezTo>
                  <a:cubicBezTo>
                    <a:pt x="-87" y="10746"/>
                    <a:pt x="-278" y="12016"/>
                    <a:pt x="487" y="12863"/>
                  </a:cubicBezTo>
                  <a:cubicBezTo>
                    <a:pt x="7177" y="21334"/>
                    <a:pt x="7177" y="21334"/>
                    <a:pt x="7177" y="21334"/>
                  </a:cubicBezTo>
                  <a:cubicBezTo>
                    <a:pt x="20557" y="3122"/>
                    <a:pt x="20557" y="3122"/>
                    <a:pt x="20557" y="3122"/>
                  </a:cubicBezTo>
                  <a:cubicBezTo>
                    <a:pt x="21322" y="2275"/>
                    <a:pt x="21131" y="1005"/>
                    <a:pt x="20175" y="369"/>
                  </a:cubicBezTo>
                  <a:close/>
                </a:path>
              </a:pathLst>
            </a:custGeom>
            <a:solidFill>
              <a:srgbClr val="00EE39"/>
            </a:solidFill>
            <a:ln w="12700">
              <a:miter lim="400000"/>
            </a:ln>
            <a:effectLst/>
          </p:spPr>
          <p:txBody>
            <a:bodyPr lIns="45719" rIns="45719"/>
            <a:lstStyle/>
            <a:p>
              <a:endParaRPr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095926" y="3519653"/>
            <a:ext cx="597700" cy="499075"/>
            <a:chOff x="5095926" y="3519653"/>
            <a:chExt cx="597700" cy="499075"/>
          </a:xfrm>
        </p:grpSpPr>
        <p:sp>
          <p:nvSpPr>
            <p:cNvPr id="657" name="Rectangle 656"/>
            <p:cNvSpPr/>
            <p:nvPr/>
          </p:nvSpPr>
          <p:spPr>
            <a:xfrm>
              <a:off x="5095926" y="3519653"/>
              <a:ext cx="597700" cy="499075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58" name="Shape"/>
            <p:cNvSpPr/>
            <p:nvPr/>
          </p:nvSpPr>
          <p:spPr>
            <a:xfrm>
              <a:off x="5204517" y="3612143"/>
              <a:ext cx="375009" cy="352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334" extrusionOk="0">
                  <a:moveTo>
                    <a:pt x="20175" y="369"/>
                  </a:moveTo>
                  <a:cubicBezTo>
                    <a:pt x="19219" y="-266"/>
                    <a:pt x="17881" y="-54"/>
                    <a:pt x="17308" y="793"/>
                  </a:cubicBezTo>
                  <a:cubicBezTo>
                    <a:pt x="6986" y="14558"/>
                    <a:pt x="6986" y="14558"/>
                    <a:pt x="6986" y="14558"/>
                  </a:cubicBezTo>
                  <a:cubicBezTo>
                    <a:pt x="3545" y="10322"/>
                    <a:pt x="3545" y="10322"/>
                    <a:pt x="3545" y="10322"/>
                  </a:cubicBezTo>
                  <a:cubicBezTo>
                    <a:pt x="2972" y="9475"/>
                    <a:pt x="1634" y="9263"/>
                    <a:pt x="678" y="10110"/>
                  </a:cubicBezTo>
                  <a:cubicBezTo>
                    <a:pt x="-87" y="10746"/>
                    <a:pt x="-278" y="12016"/>
                    <a:pt x="487" y="12863"/>
                  </a:cubicBezTo>
                  <a:cubicBezTo>
                    <a:pt x="7177" y="21334"/>
                    <a:pt x="7177" y="21334"/>
                    <a:pt x="7177" y="21334"/>
                  </a:cubicBezTo>
                  <a:cubicBezTo>
                    <a:pt x="20557" y="3122"/>
                    <a:pt x="20557" y="3122"/>
                    <a:pt x="20557" y="3122"/>
                  </a:cubicBezTo>
                  <a:cubicBezTo>
                    <a:pt x="21322" y="2275"/>
                    <a:pt x="21131" y="1005"/>
                    <a:pt x="20175" y="369"/>
                  </a:cubicBezTo>
                  <a:close/>
                </a:path>
              </a:pathLst>
            </a:custGeom>
            <a:solidFill>
              <a:srgbClr val="00EE39"/>
            </a:solidFill>
            <a:ln w="12700">
              <a:miter lim="400000"/>
            </a:ln>
            <a:effectLst/>
          </p:spPr>
          <p:txBody>
            <a:bodyPr lIns="45719" rIns="45719"/>
            <a:lstStyle/>
            <a:p>
              <a:endParaRPr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254808" y="3806043"/>
            <a:ext cx="597700" cy="499075"/>
            <a:chOff x="4254808" y="3806043"/>
            <a:chExt cx="597700" cy="499075"/>
          </a:xfrm>
        </p:grpSpPr>
        <p:sp>
          <p:nvSpPr>
            <p:cNvPr id="659" name="Rectangle 658"/>
            <p:cNvSpPr/>
            <p:nvPr/>
          </p:nvSpPr>
          <p:spPr>
            <a:xfrm>
              <a:off x="4254808" y="3806043"/>
              <a:ext cx="597700" cy="499075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60" name="Shape"/>
            <p:cNvSpPr/>
            <p:nvPr/>
          </p:nvSpPr>
          <p:spPr>
            <a:xfrm>
              <a:off x="4363399" y="3898533"/>
              <a:ext cx="375009" cy="352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334" extrusionOk="0">
                  <a:moveTo>
                    <a:pt x="20175" y="369"/>
                  </a:moveTo>
                  <a:cubicBezTo>
                    <a:pt x="19219" y="-266"/>
                    <a:pt x="17881" y="-54"/>
                    <a:pt x="17308" y="793"/>
                  </a:cubicBezTo>
                  <a:cubicBezTo>
                    <a:pt x="6986" y="14558"/>
                    <a:pt x="6986" y="14558"/>
                    <a:pt x="6986" y="14558"/>
                  </a:cubicBezTo>
                  <a:cubicBezTo>
                    <a:pt x="3545" y="10322"/>
                    <a:pt x="3545" y="10322"/>
                    <a:pt x="3545" y="10322"/>
                  </a:cubicBezTo>
                  <a:cubicBezTo>
                    <a:pt x="2972" y="9475"/>
                    <a:pt x="1634" y="9263"/>
                    <a:pt x="678" y="10110"/>
                  </a:cubicBezTo>
                  <a:cubicBezTo>
                    <a:pt x="-87" y="10746"/>
                    <a:pt x="-278" y="12016"/>
                    <a:pt x="487" y="12863"/>
                  </a:cubicBezTo>
                  <a:cubicBezTo>
                    <a:pt x="7177" y="21334"/>
                    <a:pt x="7177" y="21334"/>
                    <a:pt x="7177" y="21334"/>
                  </a:cubicBezTo>
                  <a:cubicBezTo>
                    <a:pt x="20557" y="3122"/>
                    <a:pt x="20557" y="3122"/>
                    <a:pt x="20557" y="3122"/>
                  </a:cubicBezTo>
                  <a:cubicBezTo>
                    <a:pt x="21322" y="2275"/>
                    <a:pt x="21131" y="1005"/>
                    <a:pt x="20175" y="369"/>
                  </a:cubicBezTo>
                  <a:close/>
                </a:path>
              </a:pathLst>
            </a:custGeom>
            <a:solidFill>
              <a:srgbClr val="00EE39"/>
            </a:solidFill>
            <a:ln w="12700">
              <a:miter lim="400000"/>
            </a:ln>
            <a:effectLst/>
          </p:spPr>
          <p:txBody>
            <a:bodyPr lIns="45719" rIns="45719"/>
            <a:lstStyle/>
            <a:p>
              <a:endParaRPr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454405" y="3543609"/>
            <a:ext cx="597700" cy="499075"/>
            <a:chOff x="3454405" y="3543609"/>
            <a:chExt cx="597700" cy="499075"/>
          </a:xfrm>
        </p:grpSpPr>
        <p:sp>
          <p:nvSpPr>
            <p:cNvPr id="661" name="Rectangle 660"/>
            <p:cNvSpPr/>
            <p:nvPr/>
          </p:nvSpPr>
          <p:spPr>
            <a:xfrm>
              <a:off x="3454405" y="3543609"/>
              <a:ext cx="597700" cy="499075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62" name="Shape"/>
            <p:cNvSpPr/>
            <p:nvPr/>
          </p:nvSpPr>
          <p:spPr>
            <a:xfrm>
              <a:off x="3562996" y="3636099"/>
              <a:ext cx="375009" cy="352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334" extrusionOk="0">
                  <a:moveTo>
                    <a:pt x="20175" y="369"/>
                  </a:moveTo>
                  <a:cubicBezTo>
                    <a:pt x="19219" y="-266"/>
                    <a:pt x="17881" y="-54"/>
                    <a:pt x="17308" y="793"/>
                  </a:cubicBezTo>
                  <a:cubicBezTo>
                    <a:pt x="6986" y="14558"/>
                    <a:pt x="6986" y="14558"/>
                    <a:pt x="6986" y="14558"/>
                  </a:cubicBezTo>
                  <a:cubicBezTo>
                    <a:pt x="3545" y="10322"/>
                    <a:pt x="3545" y="10322"/>
                    <a:pt x="3545" y="10322"/>
                  </a:cubicBezTo>
                  <a:cubicBezTo>
                    <a:pt x="2972" y="9475"/>
                    <a:pt x="1634" y="9263"/>
                    <a:pt x="678" y="10110"/>
                  </a:cubicBezTo>
                  <a:cubicBezTo>
                    <a:pt x="-87" y="10746"/>
                    <a:pt x="-278" y="12016"/>
                    <a:pt x="487" y="12863"/>
                  </a:cubicBezTo>
                  <a:cubicBezTo>
                    <a:pt x="7177" y="21334"/>
                    <a:pt x="7177" y="21334"/>
                    <a:pt x="7177" y="21334"/>
                  </a:cubicBezTo>
                  <a:cubicBezTo>
                    <a:pt x="20557" y="3122"/>
                    <a:pt x="20557" y="3122"/>
                    <a:pt x="20557" y="3122"/>
                  </a:cubicBezTo>
                  <a:cubicBezTo>
                    <a:pt x="21322" y="2275"/>
                    <a:pt x="21131" y="1005"/>
                    <a:pt x="20175" y="369"/>
                  </a:cubicBezTo>
                  <a:close/>
                </a:path>
              </a:pathLst>
            </a:custGeom>
            <a:solidFill>
              <a:srgbClr val="00EE39"/>
            </a:solidFill>
            <a:ln w="12700">
              <a:miter lim="400000"/>
            </a:ln>
            <a:effectLst/>
          </p:spPr>
          <p:txBody>
            <a:bodyPr lIns="45719" rIns="45719"/>
            <a:lstStyle/>
            <a:p>
              <a:endParaRPr dirty="0"/>
            </a:p>
          </p:txBody>
        </p:sp>
      </p:grpSp>
      <p:grpSp>
        <p:nvGrpSpPr>
          <p:cNvPr id="663" name="Group 662"/>
          <p:cNvGrpSpPr/>
          <p:nvPr/>
        </p:nvGrpSpPr>
        <p:grpSpPr>
          <a:xfrm>
            <a:off x="4280445" y="2808871"/>
            <a:ext cx="597700" cy="499075"/>
            <a:chOff x="3243252" y="2757041"/>
            <a:chExt cx="597700" cy="499075"/>
          </a:xfrm>
        </p:grpSpPr>
        <p:sp>
          <p:nvSpPr>
            <p:cNvPr id="664" name="Rectangle 663"/>
            <p:cNvSpPr/>
            <p:nvPr/>
          </p:nvSpPr>
          <p:spPr>
            <a:xfrm>
              <a:off x="3243252" y="2757041"/>
              <a:ext cx="597700" cy="499075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65" name="Shape"/>
            <p:cNvSpPr/>
            <p:nvPr/>
          </p:nvSpPr>
          <p:spPr>
            <a:xfrm>
              <a:off x="3351843" y="2849531"/>
              <a:ext cx="375009" cy="352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334" extrusionOk="0">
                  <a:moveTo>
                    <a:pt x="20175" y="369"/>
                  </a:moveTo>
                  <a:cubicBezTo>
                    <a:pt x="19219" y="-266"/>
                    <a:pt x="17881" y="-54"/>
                    <a:pt x="17308" y="793"/>
                  </a:cubicBezTo>
                  <a:cubicBezTo>
                    <a:pt x="6986" y="14558"/>
                    <a:pt x="6986" y="14558"/>
                    <a:pt x="6986" y="14558"/>
                  </a:cubicBezTo>
                  <a:cubicBezTo>
                    <a:pt x="3545" y="10322"/>
                    <a:pt x="3545" y="10322"/>
                    <a:pt x="3545" y="10322"/>
                  </a:cubicBezTo>
                  <a:cubicBezTo>
                    <a:pt x="2972" y="9475"/>
                    <a:pt x="1634" y="9263"/>
                    <a:pt x="678" y="10110"/>
                  </a:cubicBezTo>
                  <a:cubicBezTo>
                    <a:pt x="-87" y="10746"/>
                    <a:pt x="-278" y="12016"/>
                    <a:pt x="487" y="12863"/>
                  </a:cubicBezTo>
                  <a:cubicBezTo>
                    <a:pt x="7177" y="21334"/>
                    <a:pt x="7177" y="21334"/>
                    <a:pt x="7177" y="21334"/>
                  </a:cubicBezTo>
                  <a:cubicBezTo>
                    <a:pt x="20557" y="3122"/>
                    <a:pt x="20557" y="3122"/>
                    <a:pt x="20557" y="3122"/>
                  </a:cubicBezTo>
                  <a:cubicBezTo>
                    <a:pt x="21322" y="2275"/>
                    <a:pt x="21131" y="1005"/>
                    <a:pt x="20175" y="369"/>
                  </a:cubicBezTo>
                  <a:close/>
                </a:path>
              </a:pathLst>
            </a:custGeom>
            <a:solidFill>
              <a:srgbClr val="00EE39"/>
            </a:solidFill>
            <a:ln w="12700">
              <a:miter lim="400000"/>
            </a:ln>
            <a:effectLst/>
          </p:spPr>
          <p:txBody>
            <a:bodyPr lIns="45719" rIns="45719"/>
            <a:lstStyle/>
            <a:p>
              <a:endParaRPr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06212" y="1553213"/>
            <a:ext cx="254441" cy="2896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b="1" dirty="0" smtClean="0">
                <a:solidFill>
                  <a:srgbClr val="53565A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4456111" y="1094772"/>
            <a:ext cx="254441" cy="2896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b="1" dirty="0" smtClean="0">
                <a:solidFill>
                  <a:srgbClr val="53565A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5682143" y="1583687"/>
            <a:ext cx="254441" cy="2896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b="1" dirty="0" smtClean="0">
                <a:solidFill>
                  <a:srgbClr val="53565A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345" name="TextBox 344"/>
          <p:cNvSpPr txBox="1"/>
          <p:nvPr/>
        </p:nvSpPr>
        <p:spPr>
          <a:xfrm>
            <a:off x="5689808" y="3914750"/>
            <a:ext cx="254441" cy="2896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b="1" dirty="0" smtClean="0">
                <a:solidFill>
                  <a:srgbClr val="53565A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4423366" y="4421957"/>
            <a:ext cx="254441" cy="2896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b="1" dirty="0" smtClean="0">
                <a:solidFill>
                  <a:srgbClr val="53565A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3191046" y="3947303"/>
            <a:ext cx="254441" cy="28960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b="1" dirty="0" smtClean="0">
                <a:solidFill>
                  <a:srgbClr val="53565A"/>
                </a:solidFill>
                <a:latin typeface="Arial" pitchFamily="34" charset="0"/>
                <a:cs typeface="Arial" pitchFamily="34" charset="0"/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7340" y="1011008"/>
            <a:ext cx="1938434" cy="3714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b="1" i="1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Public</a:t>
            </a:r>
            <a:r>
              <a:rPr lang="en-US" i="1" dirty="0" smtClean="0">
                <a:solidFill>
                  <a:srgbClr val="E87722"/>
                </a:solidFill>
                <a:latin typeface="Arial" pitchFamily="34" charset="0"/>
                <a:cs typeface="Arial" pitchFamily="34" charset="0"/>
              </a:rPr>
              <a:t> Blockchain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96263" y="4178408"/>
            <a:ext cx="2044461" cy="4614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600" dirty="0" smtClean="0">
                <a:solidFill>
                  <a:srgbClr val="53565A"/>
                </a:solidFill>
                <a:latin typeface="Arial" pitchFamily="34" charset="0"/>
                <a:cs typeface="Arial" pitchFamily="34" charset="0"/>
              </a:rPr>
              <a:t>A shared, distributed </a:t>
            </a:r>
            <a:r>
              <a:rPr lang="en-US" sz="1600" b="1" i="1" dirty="0" smtClean="0">
                <a:solidFill>
                  <a:srgbClr val="53565A"/>
                </a:solidFill>
                <a:latin typeface="Arial" pitchFamily="34" charset="0"/>
                <a:cs typeface="Arial" pitchFamily="34" charset="0"/>
              </a:rPr>
              <a:t>anonymous </a:t>
            </a:r>
            <a:r>
              <a:rPr lang="en-US" sz="1600" dirty="0" smtClean="0">
                <a:solidFill>
                  <a:srgbClr val="53565A"/>
                </a:solidFill>
                <a:latin typeface="Arial" pitchFamily="34" charset="0"/>
                <a:cs typeface="Arial" pitchFamily="34" charset="0"/>
              </a:rPr>
              <a:t>ledger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1264981" y="1019930"/>
            <a:ext cx="6998128" cy="40451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n-US" sz="2000" dirty="0">
                <a:solidFill>
                  <a:srgbClr val="53565A"/>
                </a:solidFill>
                <a:latin typeface="Arial" pitchFamily="34" charset="0"/>
                <a:cs typeface="Arial" pitchFamily="34" charset="0"/>
              </a:rPr>
              <a:t>… with secure transactions validated </a:t>
            </a:r>
            <a:r>
              <a:rPr lang="en-US" sz="2000" dirty="0" smtClean="0">
                <a:solidFill>
                  <a:srgbClr val="53565A"/>
                </a:solidFill>
                <a:latin typeface="Arial" pitchFamily="34" charset="0"/>
                <a:cs typeface="Arial" pitchFamily="34" charset="0"/>
              </a:rPr>
              <a:t>thru consensus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12727" y="179424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dirty="0" err="1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910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50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000"/>
                            </p:stCondLst>
                            <p:childTnLst>
                              <p:par>
                                <p:cTn id="1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500"/>
                            </p:stCondLst>
                            <p:childTnLst>
                              <p:par>
                                <p:cTn id="1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0" animBg="1"/>
      <p:bldP spid="101" grpId="0"/>
      <p:bldP spid="2" grpId="0"/>
      <p:bldP spid="343" grpId="0"/>
      <p:bldP spid="344" grpId="0"/>
      <p:bldP spid="345" grpId="0"/>
      <p:bldP spid="346" grpId="0"/>
      <p:bldP spid="347" grpId="0"/>
      <p:bldP spid="3" grpId="0"/>
      <p:bldP spid="4" grpId="0"/>
      <p:bldP spid="3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188" y="238305"/>
            <a:ext cx="4536237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What are the benefits of Blockchain?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24425" y="557659"/>
            <a:ext cx="3692806" cy="41953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Transaction Source of Truth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Faster end-to-end transactions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Tamper-proof history of transactions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Increased accuracy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Reduced opportunity for fraud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Increased resiliency and availability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Improved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cross-entity efficiency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Reduced human errors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Higher transaction rates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Increased security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Flexible validation methods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48142" y="671959"/>
            <a:ext cx="2975600" cy="1733909"/>
            <a:chOff x="380057" y="1000305"/>
            <a:chExt cx="2975600" cy="1733909"/>
          </a:xfrm>
        </p:grpSpPr>
        <p:sp>
          <p:nvSpPr>
            <p:cNvPr id="7" name="TextBox 6"/>
            <p:cNvSpPr txBox="1"/>
            <p:nvPr/>
          </p:nvSpPr>
          <p:spPr>
            <a:xfrm>
              <a:off x="776359" y="1000305"/>
              <a:ext cx="2579298" cy="115881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Distributed Ledger</a:t>
              </a:r>
            </a:p>
            <a:p>
              <a:pPr algn="r"/>
              <a:r>
                <a:rPr lang="en-US" dirty="0" smtClean="0">
                  <a:latin typeface="Arial" pitchFamily="34" charset="0"/>
                  <a:cs typeface="Arial" pitchFamily="34" charset="0"/>
                </a:rPr>
                <a:t>Cryptographic hashing</a:t>
              </a:r>
            </a:p>
            <a:p>
              <a:pPr algn="r"/>
              <a:r>
                <a:rPr lang="en-US" dirty="0" smtClean="0">
                  <a:latin typeface="Arial" pitchFamily="34" charset="0"/>
                  <a:cs typeface="Arial" pitchFamily="34" charset="0"/>
                </a:rPr>
                <a:t>Digital Signatures</a:t>
              </a:r>
            </a:p>
            <a:p>
              <a:pPr algn="r"/>
              <a:r>
                <a:rPr lang="en-US" dirty="0" smtClean="0">
                  <a:latin typeface="Arial" pitchFamily="34" charset="0"/>
                  <a:cs typeface="Arial" pitchFamily="34" charset="0"/>
                </a:rPr>
                <a:t>Consensus validation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6359" y="2277014"/>
              <a:ext cx="2579298" cy="4572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r"/>
              <a:r>
                <a:rPr lang="en-US" dirty="0" smtClean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Blockchain 1.0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80057" y="1658791"/>
              <a:ext cx="2975106" cy="543460"/>
              <a:chOff x="-7619" y="1906441"/>
              <a:chExt cx="2975106" cy="543460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388189" y="2449901"/>
                <a:ext cx="2579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-7619" y="1906441"/>
                <a:ext cx="686236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r"/>
                <a:r>
                  <a:rPr lang="en-US" sz="4000" dirty="0" smtClean="0">
                    <a:solidFill>
                      <a:schemeClr val="accent6"/>
                    </a:solidFill>
                    <a:latin typeface="Arial" pitchFamily="34" charset="0"/>
                    <a:cs typeface="Arial" pitchFamily="34" charset="0"/>
                  </a:rPr>
                  <a:t>+</a:t>
                </a: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944444" y="2426868"/>
            <a:ext cx="2579298" cy="7044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n-US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Blockchain 1.0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algn="r"/>
            <a:r>
              <a:rPr lang="en-US" dirty="0" smtClean="0">
                <a:latin typeface="Arial" pitchFamily="34" charset="0"/>
                <a:cs typeface="Arial" pitchFamily="34" charset="0"/>
              </a:rPr>
              <a:t>Consortiums</a:t>
            </a:r>
          </a:p>
          <a:p>
            <a:pPr algn="r"/>
            <a:r>
              <a:rPr lang="en-US" dirty="0" smtClean="0">
                <a:latin typeface="Arial" pitchFamily="34" charset="0"/>
                <a:cs typeface="Arial" pitchFamily="34" charset="0"/>
              </a:rPr>
              <a:t>Smart Contracts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8142" y="2759445"/>
            <a:ext cx="2975106" cy="543460"/>
            <a:chOff x="-7619" y="1906441"/>
            <a:chExt cx="2975106" cy="54346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88189" y="2449901"/>
              <a:ext cx="25792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-7619" y="1906441"/>
              <a:ext cx="686236" cy="4572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r"/>
              <a:r>
                <a:rPr lang="en-US" sz="4000" dirty="0" smtClean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+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44444" y="3364637"/>
            <a:ext cx="2579298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n-US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Blockchain 2.0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48142" y="3818985"/>
            <a:ext cx="2975600" cy="1196194"/>
            <a:chOff x="605292" y="3947306"/>
            <a:chExt cx="2975600" cy="1196194"/>
          </a:xfrm>
        </p:grpSpPr>
        <p:sp>
          <p:nvSpPr>
            <p:cNvPr id="16" name="TextBox 15"/>
            <p:cNvSpPr txBox="1"/>
            <p:nvPr/>
          </p:nvSpPr>
          <p:spPr>
            <a:xfrm>
              <a:off x="1001594" y="3947306"/>
              <a:ext cx="2579298" cy="70449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r"/>
              <a:r>
                <a:rPr lang="en-US" dirty="0" smtClean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Blockchain 2.0</a:t>
              </a:r>
              <a:endParaRPr lang="en-US" dirty="0" smtClean="0">
                <a:latin typeface="Arial" pitchFamily="34" charset="0"/>
                <a:cs typeface="Arial" pitchFamily="34" charset="0"/>
              </a:endParaRPr>
            </a:p>
            <a:p>
              <a:pPr algn="r"/>
              <a:r>
                <a:rPr lang="en-US" dirty="0" smtClean="0">
                  <a:latin typeface="Arial" pitchFamily="34" charset="0"/>
                  <a:cs typeface="Arial" pitchFamily="34" charset="0"/>
                </a:rPr>
                <a:t>Permissions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05292" y="4065206"/>
              <a:ext cx="2975106" cy="543460"/>
              <a:chOff x="-7619" y="1906441"/>
              <a:chExt cx="2975106" cy="54346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388189" y="2449901"/>
                <a:ext cx="257929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-7619" y="1906441"/>
                <a:ext cx="686236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r"/>
                <a:r>
                  <a:rPr lang="en-US" sz="4000" dirty="0" smtClean="0">
                    <a:solidFill>
                      <a:schemeClr val="accent6"/>
                    </a:solidFill>
                    <a:latin typeface="Arial" pitchFamily="34" charset="0"/>
                    <a:cs typeface="Arial" pitchFamily="34" charset="0"/>
                  </a:rPr>
                  <a:t>+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001594" y="4686300"/>
              <a:ext cx="2579298" cy="4572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r"/>
              <a:r>
                <a:rPr lang="en-US" dirty="0" smtClean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Blockchain 3.0</a:t>
              </a:r>
            </a:p>
          </p:txBody>
        </p:sp>
      </p:grpSp>
      <p:sp>
        <p:nvSpPr>
          <p:cNvPr id="23" name="Right Arrow 22"/>
          <p:cNvSpPr/>
          <p:nvPr/>
        </p:nvSpPr>
        <p:spPr>
          <a:xfrm>
            <a:off x="3857625" y="695505"/>
            <a:ext cx="942975" cy="4091074"/>
          </a:xfrm>
          <a:prstGeom prst="rightArrow">
            <a:avLst>
              <a:gd name="adj1" fmla="val 67229"/>
              <a:gd name="adj2" fmla="val 50000"/>
            </a:avLst>
          </a:prstGeom>
          <a:solidFill>
            <a:schemeClr val="tx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/>
          </a:p>
        </p:txBody>
      </p:sp>
      <p:sp>
        <p:nvSpPr>
          <p:cNvPr id="24" name="Title 3"/>
          <p:cNvSpPr txBox="1">
            <a:spLocks/>
          </p:cNvSpPr>
          <p:nvPr/>
        </p:nvSpPr>
        <p:spPr>
          <a:xfrm rot="16200000">
            <a:off x="-314728" y="1189052"/>
            <a:ext cx="1447829" cy="56832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  <a:ea typeface="+mn-ea"/>
              </a:rPr>
              <a:t>2008</a:t>
            </a:r>
            <a:endParaRPr lang="en-US" sz="3200" b="1" dirty="0">
              <a:solidFill>
                <a:schemeClr val="bg1">
                  <a:lumMod val="85000"/>
                </a:schemeClr>
              </a:solidFill>
              <a:ea typeface="+mn-ea"/>
            </a:endParaRPr>
          </a:p>
        </p:txBody>
      </p:sp>
      <p:sp>
        <p:nvSpPr>
          <p:cNvPr id="25" name="Title 3"/>
          <p:cNvSpPr txBox="1">
            <a:spLocks/>
          </p:cNvSpPr>
          <p:nvPr/>
        </p:nvSpPr>
        <p:spPr>
          <a:xfrm rot="16200000">
            <a:off x="-314728" y="2524647"/>
            <a:ext cx="1447829" cy="56832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  <a:ea typeface="+mn-ea"/>
              </a:rPr>
              <a:t>2015</a:t>
            </a:r>
            <a:endParaRPr lang="en-US" sz="3200" b="1" dirty="0">
              <a:solidFill>
                <a:schemeClr val="bg1">
                  <a:lumMod val="85000"/>
                </a:schemeClr>
              </a:solidFill>
              <a:ea typeface="+mn-ea"/>
            </a:endParaRPr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 rot="16200000">
            <a:off x="-314728" y="3873753"/>
            <a:ext cx="1447829" cy="56832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  <a:ea typeface="+mn-ea"/>
              </a:rPr>
              <a:t>2017</a:t>
            </a:r>
            <a:endParaRPr lang="en-US" sz="3200" b="1" dirty="0">
              <a:solidFill>
                <a:schemeClr val="bg1">
                  <a:lumMod val="8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24808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Straight Connector 111"/>
          <p:cNvCxnSpPr/>
          <p:nvPr/>
        </p:nvCxnSpPr>
        <p:spPr>
          <a:xfrm flipH="1">
            <a:off x="5000841" y="3988367"/>
            <a:ext cx="4731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72" idx="5"/>
          </p:cNvCxnSpPr>
          <p:nvPr/>
        </p:nvCxnSpPr>
        <p:spPr>
          <a:xfrm>
            <a:off x="3367248" y="2212070"/>
            <a:ext cx="3403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04" idx="5"/>
          </p:cNvCxnSpPr>
          <p:nvPr/>
        </p:nvCxnSpPr>
        <p:spPr>
          <a:xfrm>
            <a:off x="3367248" y="2796886"/>
            <a:ext cx="340371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05" idx="5"/>
          </p:cNvCxnSpPr>
          <p:nvPr/>
        </p:nvCxnSpPr>
        <p:spPr>
          <a:xfrm>
            <a:off x="3367248" y="3381703"/>
            <a:ext cx="3403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208" idx="1"/>
          </p:cNvCxnSpPr>
          <p:nvPr/>
        </p:nvCxnSpPr>
        <p:spPr>
          <a:xfrm>
            <a:off x="4919390" y="1761686"/>
            <a:ext cx="3403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9" idx="1"/>
          </p:cNvCxnSpPr>
          <p:nvPr/>
        </p:nvCxnSpPr>
        <p:spPr>
          <a:xfrm flipH="1">
            <a:off x="4919392" y="2346502"/>
            <a:ext cx="340368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10" idx="1"/>
          </p:cNvCxnSpPr>
          <p:nvPr/>
        </p:nvCxnSpPr>
        <p:spPr>
          <a:xfrm flipH="1">
            <a:off x="4919391" y="2931319"/>
            <a:ext cx="3403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589361" y="859809"/>
            <a:ext cx="1500214" cy="367124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r>
              <a:rPr lang="en-US" sz="900" b="1" dirty="0" smtClean="0"/>
              <a:t>Blockchain</a:t>
            </a:r>
            <a:endParaRPr lang="en-US" sz="900" b="1" dirty="0"/>
          </a:p>
        </p:txBody>
      </p:sp>
      <p:grpSp>
        <p:nvGrpSpPr>
          <p:cNvPr id="19" name="Group 18"/>
          <p:cNvGrpSpPr/>
          <p:nvPr/>
        </p:nvGrpSpPr>
        <p:grpSpPr>
          <a:xfrm>
            <a:off x="2393575" y="1658113"/>
            <a:ext cx="876554" cy="669163"/>
            <a:chOff x="449911" y="1348480"/>
            <a:chExt cx="876554" cy="669163"/>
          </a:xfrm>
        </p:grpSpPr>
        <p:pic>
          <p:nvPicPr>
            <p:cNvPr id="87" name="Picture 2" descr="C:\Users\mjacob9\AppData\Local\Microsoft\Windows\Temporary Internet Files\Content.IE5\D11ZXJST\User_icon_2.svg[1]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172" y="1348480"/>
              <a:ext cx="395293" cy="395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C:\Users\mjacob9\AppData\Local\Microsoft\Windows\Temporary Internet Files\Content.IE5\D11ZXJST\User_icon_2.svg[1]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152" y="1348480"/>
              <a:ext cx="530053" cy="530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" descr="C:\Users\mjacob9\AppData\Local\Microsoft\Windows\Temporary Internet Files\Content.IE5\D11ZXJST\User_icon_2.svg[1]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11" y="1348480"/>
              <a:ext cx="669163" cy="6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Multi-Enterprise Arrangements – Conceptual Blockchain Future State</a:t>
            </a:r>
            <a:endParaRPr lang="en-US" dirty="0"/>
          </a:p>
        </p:txBody>
      </p:sp>
      <p:sp>
        <p:nvSpPr>
          <p:cNvPr id="172" name="Oval 171"/>
          <p:cNvSpPr/>
          <p:nvPr/>
        </p:nvSpPr>
        <p:spPr>
          <a:xfrm rot="18900000">
            <a:off x="2938798" y="1997845"/>
            <a:ext cx="428450" cy="428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91440" tIns="91440" rIns="91440" bIns="91440" rtlCol="0" anchor="b" anchorCtr="0"/>
          <a:lstStyle/>
          <a:p>
            <a:endParaRPr lang="en-US" sz="800" b="1" kern="0" dirty="0">
              <a:solidFill>
                <a:sysClr val="window" lastClr="FFFFFF"/>
              </a:solidFill>
            </a:endParaRPr>
          </a:p>
        </p:txBody>
      </p:sp>
      <p:sp>
        <p:nvSpPr>
          <p:cNvPr id="204" name="Oval 203"/>
          <p:cNvSpPr/>
          <p:nvPr/>
        </p:nvSpPr>
        <p:spPr>
          <a:xfrm rot="18900000">
            <a:off x="2938798" y="2582661"/>
            <a:ext cx="428450" cy="428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91440" tIns="91440" rIns="91440" bIns="91440" rtlCol="0" anchor="b" anchorCtr="0"/>
          <a:lstStyle/>
          <a:p>
            <a:endParaRPr lang="en-US" sz="800" b="1" kern="0" dirty="0">
              <a:solidFill>
                <a:sysClr val="window" lastClr="FFFFFF"/>
              </a:solidFill>
            </a:endParaRPr>
          </a:p>
        </p:txBody>
      </p:sp>
      <p:sp>
        <p:nvSpPr>
          <p:cNvPr id="205" name="Oval 204"/>
          <p:cNvSpPr/>
          <p:nvPr/>
        </p:nvSpPr>
        <p:spPr>
          <a:xfrm rot="18900000">
            <a:off x="2938798" y="3167478"/>
            <a:ext cx="428450" cy="428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91440" tIns="91440" rIns="91440" bIns="91440" rtlCol="0" anchor="b" anchorCtr="0"/>
          <a:lstStyle/>
          <a:p>
            <a:endParaRPr lang="en-US" sz="800" b="1" kern="0" dirty="0">
              <a:solidFill>
                <a:sysClr val="window" lastClr="FFFFFF"/>
              </a:solidFill>
            </a:endParaRPr>
          </a:p>
        </p:txBody>
      </p:sp>
      <p:sp>
        <p:nvSpPr>
          <p:cNvPr id="208" name="Oval 207"/>
          <p:cNvSpPr/>
          <p:nvPr/>
        </p:nvSpPr>
        <p:spPr>
          <a:xfrm rot="18900000">
            <a:off x="5259760" y="1547461"/>
            <a:ext cx="428450" cy="428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91440" tIns="91440" rIns="91440" bIns="91440" rtlCol="0" anchor="b" anchorCtr="0"/>
          <a:lstStyle/>
          <a:p>
            <a:endParaRPr lang="en-US" sz="800" b="1" kern="0" dirty="0">
              <a:solidFill>
                <a:sysClr val="window" lastClr="FFFFFF"/>
              </a:solidFill>
            </a:endParaRPr>
          </a:p>
        </p:txBody>
      </p:sp>
      <p:sp>
        <p:nvSpPr>
          <p:cNvPr id="209" name="Oval 208"/>
          <p:cNvSpPr/>
          <p:nvPr/>
        </p:nvSpPr>
        <p:spPr>
          <a:xfrm rot="18900000">
            <a:off x="5259760" y="2132277"/>
            <a:ext cx="428450" cy="428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91440" tIns="91440" rIns="91440" bIns="91440" rtlCol="0" anchor="b" anchorCtr="0"/>
          <a:lstStyle/>
          <a:p>
            <a:endParaRPr lang="en-US" sz="800" b="1" kern="0" dirty="0">
              <a:solidFill>
                <a:sysClr val="window" lastClr="FFFFFF"/>
              </a:solidFill>
            </a:endParaRPr>
          </a:p>
        </p:txBody>
      </p:sp>
      <p:sp>
        <p:nvSpPr>
          <p:cNvPr id="210" name="Oval 209"/>
          <p:cNvSpPr/>
          <p:nvPr/>
        </p:nvSpPr>
        <p:spPr>
          <a:xfrm rot="18900000">
            <a:off x="5259760" y="2717094"/>
            <a:ext cx="428450" cy="428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91440" tIns="91440" rIns="91440" bIns="91440" rtlCol="0" anchor="b" anchorCtr="0"/>
          <a:lstStyle/>
          <a:p>
            <a:endParaRPr lang="en-US" sz="800" b="1" kern="0" dirty="0">
              <a:solidFill>
                <a:sysClr val="window" lastClr="FFFFFF"/>
              </a:solidFill>
            </a:endParaRPr>
          </a:p>
        </p:txBody>
      </p:sp>
      <p:pic>
        <p:nvPicPr>
          <p:cNvPr id="53" name="Picture 2" descr="C:\Users\mjacob9\AppData\Local\Microsoft\Windows\Temporary Internet Files\Content.IE5\D11ZXJST\User_icon_2.svg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49" y="1687716"/>
            <a:ext cx="827314" cy="82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 descr="C:\Users\mjacob9\AppData\Local\Microsoft\Windows\Temporary Internet Files\Content.IE5\TBK95VWL\1024px-Emblem-person-orange.svg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45" y="1134340"/>
            <a:ext cx="827314" cy="82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873623" y="1886184"/>
            <a:ext cx="918178" cy="821701"/>
            <a:chOff x="1675180" y="2713939"/>
            <a:chExt cx="918178" cy="821701"/>
          </a:xfrm>
          <a:solidFill>
            <a:srgbClr val="0070C0"/>
          </a:solidFill>
        </p:grpSpPr>
        <p:sp>
          <p:nvSpPr>
            <p:cNvPr id="2" name="Rectangle 1"/>
            <p:cNvSpPr/>
            <p:nvPr/>
          </p:nvSpPr>
          <p:spPr>
            <a:xfrm>
              <a:off x="1931213" y="2713939"/>
              <a:ext cx="662145" cy="150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931213" y="2937642"/>
              <a:ext cx="662145" cy="150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931212" y="3161345"/>
              <a:ext cx="662145" cy="150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931211" y="3385047"/>
              <a:ext cx="662145" cy="150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675182" y="2713939"/>
              <a:ext cx="226771" cy="150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675182" y="2937642"/>
              <a:ext cx="226771" cy="150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675181" y="3161345"/>
              <a:ext cx="226771" cy="150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675180" y="3385047"/>
              <a:ext cx="226771" cy="150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873625" y="2762090"/>
            <a:ext cx="918178" cy="597998"/>
            <a:chOff x="7107115" y="2697163"/>
            <a:chExt cx="918178" cy="597998"/>
          </a:xfrm>
        </p:grpSpPr>
        <p:sp>
          <p:nvSpPr>
            <p:cNvPr id="73" name="Rectangle 72"/>
            <p:cNvSpPr/>
            <p:nvPr/>
          </p:nvSpPr>
          <p:spPr>
            <a:xfrm>
              <a:off x="7363148" y="2697163"/>
              <a:ext cx="662145" cy="1505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63147" y="2920866"/>
              <a:ext cx="662145" cy="1505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363146" y="3144568"/>
              <a:ext cx="662145" cy="1505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107117" y="2697163"/>
              <a:ext cx="226771" cy="150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107116" y="2920866"/>
              <a:ext cx="226771" cy="150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107115" y="3144568"/>
              <a:ext cx="226771" cy="150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4" name="Circular Arrow 13"/>
          <p:cNvSpPr/>
          <p:nvPr/>
        </p:nvSpPr>
        <p:spPr>
          <a:xfrm>
            <a:off x="1537586" y="1837687"/>
            <a:ext cx="485163" cy="485163"/>
          </a:xfrm>
          <a:prstGeom prst="circularArrow">
            <a:avLst>
              <a:gd name="adj1" fmla="val 15742"/>
              <a:gd name="adj2" fmla="val 1142319"/>
              <a:gd name="adj3" fmla="val 19899141"/>
              <a:gd name="adj4" fmla="val 85823"/>
              <a:gd name="adj5" fmla="val 1607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381263" y="3491164"/>
            <a:ext cx="907935" cy="898047"/>
            <a:chOff x="3837813" y="3688092"/>
            <a:chExt cx="907935" cy="898047"/>
          </a:xfrm>
          <a:solidFill>
            <a:srgbClr val="00B050"/>
          </a:solidFill>
        </p:grpSpPr>
        <p:sp>
          <p:nvSpPr>
            <p:cNvPr id="7" name="Isosceles Triangle 6"/>
            <p:cNvSpPr/>
            <p:nvPr/>
          </p:nvSpPr>
          <p:spPr>
            <a:xfrm>
              <a:off x="3837813" y="3688092"/>
              <a:ext cx="907935" cy="2442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954181" y="3964863"/>
              <a:ext cx="675199" cy="378888"/>
              <a:chOff x="3951798" y="3959750"/>
              <a:chExt cx="675199" cy="378888"/>
            </a:xfrm>
            <a:grpFill/>
          </p:grpSpPr>
          <p:sp>
            <p:nvSpPr>
              <p:cNvPr id="10" name="Rectangle 9"/>
              <p:cNvSpPr/>
              <p:nvPr/>
            </p:nvSpPr>
            <p:spPr>
              <a:xfrm>
                <a:off x="3951798" y="3959750"/>
                <a:ext cx="174929" cy="3788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201933" y="3959750"/>
                <a:ext cx="174929" cy="3788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452068" y="3959750"/>
                <a:ext cx="174929" cy="3788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3837813" y="4497421"/>
              <a:ext cx="907935" cy="88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897691" y="4376227"/>
              <a:ext cx="788179" cy="88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321078" y="1504809"/>
            <a:ext cx="918177" cy="3240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Reduced</a:t>
            </a:r>
          </a:p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Process Burden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3880379" y="3415823"/>
            <a:ext cx="918178" cy="597998"/>
            <a:chOff x="7107115" y="2697163"/>
            <a:chExt cx="918178" cy="597998"/>
          </a:xfrm>
          <a:solidFill>
            <a:schemeClr val="tx2"/>
          </a:solidFill>
        </p:grpSpPr>
        <p:sp>
          <p:nvSpPr>
            <p:cNvPr id="99" name="Rectangle 98"/>
            <p:cNvSpPr/>
            <p:nvPr/>
          </p:nvSpPr>
          <p:spPr>
            <a:xfrm>
              <a:off x="7363148" y="2697163"/>
              <a:ext cx="662145" cy="150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363147" y="2920866"/>
              <a:ext cx="662145" cy="150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363146" y="3144568"/>
              <a:ext cx="662145" cy="150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7107117" y="2697163"/>
              <a:ext cx="226771" cy="150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107116" y="2920866"/>
              <a:ext cx="226771" cy="150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107115" y="3144568"/>
              <a:ext cx="226771" cy="150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880378" y="4084108"/>
            <a:ext cx="918177" cy="374296"/>
            <a:chOff x="6284729" y="3469035"/>
            <a:chExt cx="918177" cy="374296"/>
          </a:xfrm>
        </p:grpSpPr>
        <p:sp>
          <p:nvSpPr>
            <p:cNvPr id="106" name="Rectangle 105"/>
            <p:cNvSpPr/>
            <p:nvPr/>
          </p:nvSpPr>
          <p:spPr>
            <a:xfrm>
              <a:off x="6540761" y="3469035"/>
              <a:ext cx="662145" cy="1505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540760" y="3692738"/>
              <a:ext cx="662145" cy="1505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6284730" y="3469035"/>
              <a:ext cx="226771" cy="1505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284729" y="3692738"/>
              <a:ext cx="226771" cy="1505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3880381" y="913477"/>
            <a:ext cx="918177" cy="3240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Shared Data and Interpretation</a:t>
            </a:r>
          </a:p>
        </p:txBody>
      </p:sp>
      <p:sp>
        <p:nvSpPr>
          <p:cNvPr id="114" name="Circular Arrow 113"/>
          <p:cNvSpPr/>
          <p:nvPr/>
        </p:nvSpPr>
        <p:spPr>
          <a:xfrm>
            <a:off x="6564938" y="1305415"/>
            <a:ext cx="485163" cy="485163"/>
          </a:xfrm>
          <a:prstGeom prst="circularArrow">
            <a:avLst>
              <a:gd name="adj1" fmla="val 15742"/>
              <a:gd name="adj2" fmla="val 1142319"/>
              <a:gd name="adj3" fmla="val 19899141"/>
              <a:gd name="adj4" fmla="val 85823"/>
              <a:gd name="adj5" fmla="val 160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15" name="Picture 3" descr="C:\Users\mjacob9\AppData\Local\Microsoft\Windows\Temporary Internet Files\Content.IE5\TBK95VWL\1024px-Emblem-person-orange.svg[1]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45" y="1932845"/>
            <a:ext cx="827314" cy="82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Circular Arrow 115"/>
          <p:cNvSpPr/>
          <p:nvPr/>
        </p:nvSpPr>
        <p:spPr>
          <a:xfrm>
            <a:off x="6555400" y="2103922"/>
            <a:ext cx="485163" cy="485163"/>
          </a:xfrm>
          <a:prstGeom prst="circularArrow">
            <a:avLst>
              <a:gd name="adj1" fmla="val 15742"/>
              <a:gd name="adj2" fmla="val 1142319"/>
              <a:gd name="adj3" fmla="val 19899141"/>
              <a:gd name="adj4" fmla="val 85823"/>
              <a:gd name="adj5" fmla="val 1607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17" name="Picture 3" descr="C:\Users\mjacob9\AppData\Local\Microsoft\Windows\Temporary Internet Files\Content.IE5\TBK95VWL\1024px-Emblem-person-orange.svg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45" y="2695433"/>
            <a:ext cx="827314" cy="82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Circular Arrow 117"/>
          <p:cNvSpPr/>
          <p:nvPr/>
        </p:nvSpPr>
        <p:spPr>
          <a:xfrm>
            <a:off x="6559521" y="2818507"/>
            <a:ext cx="485163" cy="485163"/>
          </a:xfrm>
          <a:prstGeom prst="circularArrow">
            <a:avLst>
              <a:gd name="adj1" fmla="val 15742"/>
              <a:gd name="adj2" fmla="val 1142319"/>
              <a:gd name="adj3" fmla="val 19899141"/>
              <a:gd name="adj4" fmla="val 85823"/>
              <a:gd name="adj5" fmla="val 1607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2239255" y="3698681"/>
            <a:ext cx="1211771" cy="838684"/>
            <a:chOff x="4537793" y="1699971"/>
            <a:chExt cx="1211771" cy="838684"/>
          </a:xfrm>
        </p:grpSpPr>
        <p:pic>
          <p:nvPicPr>
            <p:cNvPr id="69" name="Picture 2" descr="C:\Users\mjacob9\AppData\Local\Microsoft\Windows\Temporary Internet Files\Content.IE5\TDT4W0BT\Magnifying_glass_icon.svg[1]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7207" y="1699971"/>
              <a:ext cx="607635" cy="6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/>
            <p:cNvSpPr txBox="1"/>
            <p:nvPr/>
          </p:nvSpPr>
          <p:spPr>
            <a:xfrm>
              <a:off x="4537793" y="2333192"/>
              <a:ext cx="1211771" cy="2054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900" b="1" dirty="0" smtClean="0">
                  <a:latin typeface="Arial" pitchFamily="34" charset="0"/>
                  <a:cs typeface="Arial" pitchFamily="34" charset="0"/>
                </a:rPr>
                <a:t>Simplified Audit</a:t>
              </a:r>
            </a:p>
          </p:txBody>
        </p:sp>
      </p:grpSp>
      <p:pic>
        <p:nvPicPr>
          <p:cNvPr id="71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517" y="1179468"/>
            <a:ext cx="577903" cy="681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535" y="913477"/>
            <a:ext cx="577902" cy="70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urved Connector 4"/>
          <p:cNvCxnSpPr>
            <a:stCxn id="72" idx="3"/>
            <a:endCxn id="71" idx="1"/>
          </p:cNvCxnSpPr>
          <p:nvPr/>
        </p:nvCxnSpPr>
        <p:spPr>
          <a:xfrm>
            <a:off x="3161437" y="1268384"/>
            <a:ext cx="889080" cy="251982"/>
          </a:xfrm>
          <a:prstGeom prst="curvedConnector3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Bracket 2"/>
          <p:cNvSpPr/>
          <p:nvPr/>
        </p:nvSpPr>
        <p:spPr>
          <a:xfrm>
            <a:off x="7050101" y="1179468"/>
            <a:ext cx="142269" cy="2343279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7280948" y="2110628"/>
            <a:ext cx="1460443" cy="5001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900" b="1" dirty="0" smtClean="0">
                <a:latin typeface="Arial" pitchFamily="34" charset="0"/>
                <a:cs typeface="Arial" pitchFamily="34" charset="0"/>
              </a:rPr>
              <a:t>Competitors cooperate within consortiums with aligned incentives</a:t>
            </a:r>
          </a:p>
        </p:txBody>
      </p:sp>
    </p:spTree>
    <p:extLst>
      <p:ext uri="{BB962C8B-B14F-4D97-AF65-F5344CB8AC3E}">
        <p14:creationId xmlns:p14="http://schemas.microsoft.com/office/powerpoint/2010/main" val="507813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" r="2487"/>
          <a:stretch/>
        </p:blipFill>
        <p:spPr bwMode="auto">
          <a:xfrm>
            <a:off x="0" y="1271660"/>
            <a:ext cx="9144000" cy="2788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8188" y="238305"/>
            <a:ext cx="3231311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When to use Blockchain</a:t>
            </a:r>
          </a:p>
        </p:txBody>
      </p:sp>
      <p:sp>
        <p:nvSpPr>
          <p:cNvPr id="2" name="Rectangle 1"/>
          <p:cNvSpPr/>
          <p:nvPr/>
        </p:nvSpPr>
        <p:spPr>
          <a:xfrm>
            <a:off x="5664014" y="4901634"/>
            <a:ext cx="33842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smtClean="0"/>
              <a:t>Based in part on an image at http</a:t>
            </a:r>
            <a:r>
              <a:rPr lang="en-US" sz="800" dirty="0"/>
              <a:t>://rubixbydeloitte.com/education.html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7935" y="3913750"/>
            <a:ext cx="1940966" cy="64282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Who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Who participates?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Who validates blocks?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47981" y="3913750"/>
            <a:ext cx="2178180" cy="86669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What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What is stored ‘on-chain’?</a:t>
            </a:r>
          </a:p>
          <a:p>
            <a:r>
              <a:rPr lang="en-US" sz="1200" dirty="0">
                <a:latin typeface="Arial" pitchFamily="34" charset="0"/>
                <a:cs typeface="Arial" pitchFamily="34" charset="0"/>
              </a:rPr>
              <a:t>What is stored ‘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off-chain’?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0050" y="3913750"/>
            <a:ext cx="1977354" cy="102571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Why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Participant incentives?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Validator incentives?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Are incentives aligned?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2704" y="3913750"/>
            <a:ext cx="2550567" cy="102571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How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How are smart contracts used?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Is there a compelling ROI? 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6602" y="714377"/>
            <a:ext cx="8720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Blockchains are </a:t>
            </a:r>
            <a:r>
              <a:rPr lang="en-US" dirty="0" smtClean="0"/>
              <a:t>most useful </a:t>
            </a:r>
            <a:r>
              <a:rPr lang="en-US" dirty="0"/>
              <a:t>when </a:t>
            </a:r>
            <a:r>
              <a:rPr lang="en-US" dirty="0">
                <a:solidFill>
                  <a:schemeClr val="accent1"/>
                </a:solidFill>
              </a:rPr>
              <a:t>loosely coupled </a:t>
            </a:r>
            <a:r>
              <a:rPr lang="en-US" dirty="0" smtClean="0">
                <a:solidFill>
                  <a:schemeClr val="accent1"/>
                </a:solidFill>
              </a:rPr>
              <a:t>organizations</a:t>
            </a:r>
            <a:r>
              <a:rPr lang="en-US" dirty="0" smtClean="0"/>
              <a:t> want </a:t>
            </a:r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share and audit </a:t>
            </a:r>
            <a:r>
              <a:rPr lang="en-US" dirty="0" smtClean="0">
                <a:solidFill>
                  <a:schemeClr val="accent1"/>
                </a:solidFill>
              </a:rPr>
              <a:t>information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/>
                </a:solidFill>
              </a:rPr>
              <a:t>automate mutually beneficial processes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420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ular Callout 1"/>
          <p:cNvSpPr/>
          <p:nvPr/>
        </p:nvSpPr>
        <p:spPr bwMode="auto">
          <a:xfrm rot="20841232">
            <a:off x="1903464" y="1165528"/>
            <a:ext cx="2555388" cy="2357482"/>
          </a:xfrm>
          <a:prstGeom prst="wedgeRectCallout">
            <a:avLst>
              <a:gd name="adj1" fmla="val -5961"/>
              <a:gd name="adj2" fmla="val 90661"/>
            </a:avLst>
          </a:prstGeom>
          <a:noFill/>
          <a:ln w="76200" cap="flat" cmpd="sng" algn="ctr">
            <a:solidFill>
              <a:srgbClr val="D45D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68275" indent="-168275" algn="ctr" fontAlgn="base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defRPr/>
            </a:pPr>
            <a:r>
              <a:rPr lang="en-US" sz="12000" kern="0" dirty="0" smtClean="0">
                <a:solidFill>
                  <a:srgbClr val="63666A"/>
                </a:solidFill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Q</a:t>
            </a:r>
          </a:p>
        </p:txBody>
      </p:sp>
      <p:sp>
        <p:nvSpPr>
          <p:cNvPr id="3" name="Rounded Rectangular Callout 2"/>
          <p:cNvSpPr/>
          <p:nvPr/>
        </p:nvSpPr>
        <p:spPr bwMode="auto">
          <a:xfrm rot="687009">
            <a:off x="4493644" y="1472731"/>
            <a:ext cx="2695575" cy="2505075"/>
          </a:xfrm>
          <a:prstGeom prst="wedgeRoundRectCallout">
            <a:avLst>
              <a:gd name="adj1" fmla="val 4609"/>
              <a:gd name="adj2" fmla="val 78850"/>
              <a:gd name="adj3" fmla="val 16667"/>
            </a:avLst>
          </a:prstGeom>
          <a:solidFill>
            <a:sysClr val="window" lastClr="FFFFFF"/>
          </a:solidFill>
          <a:ln w="76200" cap="flat" cmpd="sng" algn="ctr">
            <a:solidFill>
              <a:srgbClr val="D19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68275" marR="0" lvl="0" indent="-168275" algn="ctr" defTabSz="91440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rgbClr val="D45D00"/>
              </a:buClr>
              <a:buSzTx/>
              <a:buFontTx/>
              <a:buNone/>
              <a:tabLst/>
              <a:defRPr/>
            </a:pPr>
            <a:r>
              <a:rPr kumimoji="0" lang="en-US" sz="12000" b="0" i="0" u="none" strike="noStrike" kern="0" cap="none" spc="0" normalizeH="0" baseline="0" noProof="0" dirty="0" smtClean="0">
                <a:ln>
                  <a:noFill/>
                </a:ln>
                <a:solidFill>
                  <a:srgbClr val="63666A"/>
                </a:solidFill>
                <a:effectLst/>
                <a:uLnTx/>
                <a:uFillTx/>
                <a:latin typeface="Calibri" pitchFamily="34" charset="0"/>
                <a:ea typeface="Arial Unicode MS" pitchFamily="34" charset="-128"/>
                <a:cs typeface="Arial Unicode MS" pitchFamily="34" charset="-128"/>
              </a:rPr>
              <a:t>A</a:t>
            </a:r>
            <a:endParaRPr kumimoji="0" lang="en-US" sz="12000" b="0" i="0" u="none" strike="noStrike" kern="0" cap="none" spc="0" normalizeH="0" baseline="0" noProof="0" dirty="0">
              <a:ln>
                <a:noFill/>
              </a:ln>
              <a:solidFill>
                <a:srgbClr val="63666A"/>
              </a:solidFill>
              <a:effectLst/>
              <a:uLnTx/>
              <a:uFillTx/>
              <a:latin typeface="Calibri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188" y="238305"/>
            <a:ext cx="4255374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671615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899" y="1354808"/>
            <a:ext cx="7639051" cy="990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0" dirty="0" smtClean="0">
                <a:latin typeface="Arial" pitchFamily="34" charset="0"/>
                <a:cs typeface="Arial" pitchFamily="34" charset="0"/>
              </a:rPr>
              <a:t>What</a:t>
            </a:r>
            <a:r>
              <a:rPr lang="en-US" sz="6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6000" dirty="0" smtClean="0">
                <a:latin typeface="Arial" pitchFamily="34" charset="0"/>
                <a:cs typeface="Arial" pitchFamily="34" charset="0"/>
              </a:rPr>
              <a:t>is a Blockchain and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2557864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Blockchains</a:t>
            </a:r>
            <a:endParaRPr lang="en-US" dirty="0"/>
          </a:p>
        </p:txBody>
      </p:sp>
      <p:grpSp>
        <p:nvGrpSpPr>
          <p:cNvPr id="153" name="Group 152"/>
          <p:cNvGrpSpPr/>
          <p:nvPr/>
        </p:nvGrpSpPr>
        <p:grpSpPr>
          <a:xfrm>
            <a:off x="6564773" y="907677"/>
            <a:ext cx="2269550" cy="2613120"/>
            <a:chOff x="6564773" y="1002563"/>
            <a:chExt cx="2269550" cy="2613120"/>
          </a:xfrm>
        </p:grpSpPr>
        <p:grpSp>
          <p:nvGrpSpPr>
            <p:cNvPr id="152" name="Group 151"/>
            <p:cNvGrpSpPr/>
            <p:nvPr/>
          </p:nvGrpSpPr>
          <p:grpSpPr>
            <a:xfrm>
              <a:off x="6564773" y="1346133"/>
              <a:ext cx="2269550" cy="2269550"/>
              <a:chOff x="6564773" y="1346133"/>
              <a:chExt cx="2269550" cy="2269550"/>
            </a:xfrm>
          </p:grpSpPr>
          <p:grpSp>
            <p:nvGrpSpPr>
              <p:cNvPr id="133" name="Group 132"/>
              <p:cNvGrpSpPr/>
              <p:nvPr/>
            </p:nvGrpSpPr>
            <p:grpSpPr>
              <a:xfrm>
                <a:off x="6564773" y="1346133"/>
                <a:ext cx="2269550" cy="2269550"/>
                <a:chOff x="6564773" y="1346133"/>
                <a:chExt cx="2269550" cy="2269550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6701702" y="1501291"/>
                  <a:ext cx="1995151" cy="196270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grpSp>
              <p:nvGrpSpPr>
                <p:cNvPr id="114" name="Group 113"/>
                <p:cNvGrpSpPr/>
                <p:nvPr/>
              </p:nvGrpSpPr>
              <p:grpSpPr>
                <a:xfrm rot="2700000">
                  <a:off x="7012207" y="1772258"/>
                  <a:ext cx="1376210" cy="1407446"/>
                  <a:chOff x="7390265" y="-226120"/>
                  <a:chExt cx="1871486" cy="1913963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7390265" y="-226120"/>
                    <a:ext cx="1871486" cy="1913963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cxnSp>
                <p:nvCxnSpPr>
                  <p:cNvPr id="116" name="Straight Connector 115"/>
                  <p:cNvCxnSpPr/>
                  <p:nvPr/>
                </p:nvCxnSpPr>
                <p:spPr>
                  <a:xfrm flipV="1">
                    <a:off x="7390265" y="-226119"/>
                    <a:ext cx="1871486" cy="191396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/>
                  <p:cNvCxnSpPr/>
                  <p:nvPr/>
                </p:nvCxnSpPr>
                <p:spPr>
                  <a:xfrm>
                    <a:off x="7390265" y="-226119"/>
                    <a:ext cx="1871486" cy="191396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8" name="Isosceles Triangle 117"/>
                <p:cNvSpPr/>
                <p:nvPr/>
              </p:nvSpPr>
              <p:spPr>
                <a:xfrm rot="16200000">
                  <a:off x="6857544" y="1647088"/>
                  <a:ext cx="1376210" cy="1687894"/>
                </a:xfrm>
                <a:prstGeom prst="triangl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9" name="Isosceles Triangle 118"/>
                <p:cNvSpPr/>
                <p:nvPr/>
              </p:nvSpPr>
              <p:spPr>
                <a:xfrm rot="16200000" flipV="1">
                  <a:off x="7164801" y="1632035"/>
                  <a:ext cx="1376210" cy="1687894"/>
                </a:xfrm>
                <a:prstGeom prst="triangl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0" name="Isosceles Triangle 119"/>
                <p:cNvSpPr/>
                <p:nvPr/>
              </p:nvSpPr>
              <p:spPr>
                <a:xfrm>
                  <a:off x="7022243" y="1491810"/>
                  <a:ext cx="1376210" cy="1687894"/>
                </a:xfrm>
                <a:prstGeom prst="triangl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1" name="Isosceles Triangle 120"/>
                <p:cNvSpPr/>
                <p:nvPr/>
              </p:nvSpPr>
              <p:spPr>
                <a:xfrm flipV="1">
                  <a:off x="7005156" y="1776103"/>
                  <a:ext cx="1376210" cy="1687894"/>
                </a:xfrm>
                <a:prstGeom prst="triangl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22" name="Straight Connector 121"/>
                <p:cNvCxnSpPr>
                  <a:stCxn id="119" idx="2"/>
                  <a:endCxn id="113" idx="7"/>
                </p:cNvCxnSpPr>
                <p:nvPr/>
              </p:nvCxnSpPr>
              <p:spPr>
                <a:xfrm flipV="1">
                  <a:off x="7008959" y="1788723"/>
                  <a:ext cx="1395711" cy="137536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>
                  <a:stCxn id="120" idx="4"/>
                  <a:endCxn id="119" idx="4"/>
                </p:cNvCxnSpPr>
                <p:nvPr/>
              </p:nvCxnSpPr>
              <p:spPr>
                <a:xfrm flipH="1" flipV="1">
                  <a:off x="7008959" y="1787876"/>
                  <a:ext cx="1389494" cy="139182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Oval 123"/>
                <p:cNvSpPr/>
                <p:nvPr/>
              </p:nvSpPr>
              <p:spPr>
                <a:xfrm>
                  <a:off x="7548526" y="1346133"/>
                  <a:ext cx="315064" cy="315064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7531439" y="3300619"/>
                  <a:ext cx="315064" cy="315064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 rot="16200000">
                  <a:off x="6564773" y="2314832"/>
                  <a:ext cx="315064" cy="315064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 rot="16200000">
                  <a:off x="8519259" y="2331920"/>
                  <a:ext cx="315064" cy="315064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 rot="2700000">
                  <a:off x="8227057" y="1616400"/>
                  <a:ext cx="315064" cy="315064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 rot="2700000">
                  <a:off x="6832944" y="2986348"/>
                  <a:ext cx="315064" cy="315064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 rot="18900000">
                  <a:off x="6846465" y="1605756"/>
                  <a:ext cx="315064" cy="315064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 rot="18900000">
                  <a:off x="8216413" y="2999869"/>
                  <a:ext cx="315064" cy="315064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6793694" y="1867306"/>
                <a:ext cx="1811708" cy="1227205"/>
                <a:chOff x="4181944" y="858689"/>
                <a:chExt cx="1811708" cy="122720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34" name="Rounded Rectangle 133"/>
                <p:cNvSpPr/>
                <p:nvPr/>
              </p:nvSpPr>
              <p:spPr>
                <a:xfrm>
                  <a:off x="4181944" y="858689"/>
                  <a:ext cx="1811708" cy="1227205"/>
                </a:xfrm>
                <a:prstGeom prst="roundRect">
                  <a:avLst>
                    <a:gd name="adj" fmla="val 6925"/>
                  </a:avLst>
                </a:prstGeom>
                <a:solidFill>
                  <a:schemeClr val="bg1"/>
                </a:solidFill>
                <a:ln w="444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5" name="Rounded Rectangle 134"/>
                <p:cNvSpPr/>
                <p:nvPr/>
              </p:nvSpPr>
              <p:spPr>
                <a:xfrm>
                  <a:off x="4216734" y="889083"/>
                  <a:ext cx="1742129" cy="327351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0000"/>
                </a:solidFill>
                <a:ln w="444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1600" dirty="0" smtClean="0">
                      <a:latin typeface="Franklin Gothic Demi Cond" panose="020B0706030402020204" pitchFamily="34" charset="0"/>
                    </a:rPr>
                    <a:t>PRIVATE PROPERTY</a:t>
                  </a:r>
                  <a:endParaRPr lang="en-US" sz="1600" dirty="0">
                    <a:latin typeface="Franklin Gothic Demi Cond" panose="020B0706030402020204" pitchFamily="34" charset="0"/>
                  </a:endParaRPr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4260897" y="1244888"/>
                  <a:ext cx="706385" cy="5519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r>
                    <a:rPr lang="en-US" sz="5400" dirty="0" smtClean="0">
                      <a:solidFill>
                        <a:schemeClr val="tx1">
                          <a:lumMod val="50000"/>
                        </a:schemeClr>
                      </a:solidFill>
                      <a:latin typeface="Franklin Gothic Demi Cond" panose="020B0706030402020204" pitchFamily="34" charset="0"/>
                      <a:cs typeface="Arial" pitchFamily="34" charset="0"/>
                    </a:rPr>
                    <a:t>NO</a:t>
                  </a:r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>
                  <a:off x="5053957" y="1315694"/>
                  <a:ext cx="926576" cy="457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r>
                    <a:rPr lang="en-US" sz="1000" b="1" dirty="0" smtClean="0">
                      <a:solidFill>
                        <a:schemeClr val="tx1">
                          <a:lumMod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SOLICITING</a:t>
                  </a:r>
                </a:p>
                <a:p>
                  <a:r>
                    <a:rPr lang="en-US" sz="1000" b="1" dirty="0" smtClean="0">
                      <a:solidFill>
                        <a:schemeClr val="tx1">
                          <a:lumMod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LOITERING</a:t>
                  </a:r>
                </a:p>
                <a:p>
                  <a:r>
                    <a:rPr lang="en-US" sz="1000" b="1" dirty="0" smtClean="0">
                      <a:solidFill>
                        <a:schemeClr val="tx1">
                          <a:lumMod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TRESPASSING</a:t>
                  </a:r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4260897" y="1822843"/>
                  <a:ext cx="1573115" cy="20141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600" b="1" dirty="0" smtClean="0">
                      <a:solidFill>
                        <a:srgbClr val="FF0000"/>
                      </a:solidFill>
                      <a:latin typeface="Arial" pitchFamily="34" charset="0"/>
                      <a:cs typeface="Arial" pitchFamily="34" charset="0"/>
                    </a:rPr>
                    <a:t>ALL OFFENDERS WILL BE PROSECUTED TO THE FULL EXTENT OF THE LAW</a:t>
                  </a:r>
                </a:p>
              </p:txBody>
            </p:sp>
          </p:grpSp>
        </p:grpSp>
        <p:sp>
          <p:nvSpPr>
            <p:cNvPr id="144" name="TextBox 143"/>
            <p:cNvSpPr txBox="1"/>
            <p:nvPr/>
          </p:nvSpPr>
          <p:spPr>
            <a:xfrm>
              <a:off x="7050319" y="1002563"/>
              <a:ext cx="1306773" cy="3235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Private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462384" y="907677"/>
            <a:ext cx="2280127" cy="2584121"/>
            <a:chOff x="462384" y="1002563"/>
            <a:chExt cx="2280127" cy="2584121"/>
          </a:xfrm>
        </p:grpSpPr>
        <p:grpSp>
          <p:nvGrpSpPr>
            <p:cNvPr id="56" name="Group 55"/>
            <p:cNvGrpSpPr/>
            <p:nvPr/>
          </p:nvGrpSpPr>
          <p:grpSpPr>
            <a:xfrm>
              <a:off x="462384" y="1296570"/>
              <a:ext cx="2280127" cy="2290114"/>
              <a:chOff x="792257" y="1243424"/>
              <a:chExt cx="2280127" cy="2290114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939763" y="1409665"/>
                <a:ext cx="1995151" cy="1972187"/>
                <a:chOff x="8452011" y="1557794"/>
                <a:chExt cx="2713174" cy="2681945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8452011" y="1570687"/>
                  <a:ext cx="2713174" cy="2669052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grpSp>
              <p:nvGrpSpPr>
                <p:cNvPr id="29" name="Group 28"/>
                <p:cNvGrpSpPr/>
                <p:nvPr/>
              </p:nvGrpSpPr>
              <p:grpSpPr>
                <a:xfrm>
                  <a:off x="8452011" y="1557794"/>
                  <a:ext cx="2713174" cy="2681945"/>
                  <a:chOff x="4740598" y="1980921"/>
                  <a:chExt cx="2713174" cy="2681945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 rot="2700000">
                    <a:off x="5162849" y="2362298"/>
                    <a:ext cx="1871486" cy="1913963"/>
                    <a:chOff x="7390265" y="-226120"/>
                    <a:chExt cx="1871486" cy="1913963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7390265" y="-226120"/>
                      <a:ext cx="1871486" cy="1913963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45720" rIns="45720" rtlCol="0" anchor="ctr"/>
                    <a:lstStyle/>
                    <a:p>
                      <a:pPr algn="ctr"/>
                      <a:endParaRPr lang="en-US" sz="1600" dirty="0"/>
                    </a:p>
                  </p:txBody>
                </p:sp>
                <p:cxnSp>
                  <p:nvCxnSpPr>
                    <p:cNvPr id="38" name="Straight Connector 37"/>
                    <p:cNvCxnSpPr/>
                    <p:nvPr/>
                  </p:nvCxnSpPr>
                  <p:spPr>
                    <a:xfrm flipV="1">
                      <a:off x="7390265" y="-226119"/>
                      <a:ext cx="1871486" cy="1913962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/>
                    <p:cNvCxnSpPr/>
                    <p:nvPr/>
                  </p:nvCxnSpPr>
                  <p:spPr>
                    <a:xfrm>
                      <a:off x="7390265" y="-226119"/>
                      <a:ext cx="1871486" cy="1913962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3" name="Isosceles Triangle 32"/>
                  <p:cNvSpPr/>
                  <p:nvPr/>
                </p:nvSpPr>
                <p:spPr>
                  <a:xfrm rot="16200000">
                    <a:off x="4952525" y="2192081"/>
                    <a:ext cx="1871486" cy="2295340"/>
                  </a:xfrm>
                  <a:prstGeom prst="triangl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sp>
                <p:nvSpPr>
                  <p:cNvPr id="34" name="Isosceles Triangle 33"/>
                  <p:cNvSpPr/>
                  <p:nvPr/>
                </p:nvSpPr>
                <p:spPr>
                  <a:xfrm rot="16200000" flipV="1">
                    <a:off x="5370359" y="2171610"/>
                    <a:ext cx="1871486" cy="2295340"/>
                  </a:xfrm>
                  <a:prstGeom prst="triangl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sp>
                <p:nvSpPr>
                  <p:cNvPr id="35" name="Isosceles Triangle 34"/>
                  <p:cNvSpPr/>
                  <p:nvPr/>
                </p:nvSpPr>
                <p:spPr>
                  <a:xfrm>
                    <a:off x="5176497" y="1980921"/>
                    <a:ext cx="1871486" cy="2295340"/>
                  </a:xfrm>
                  <a:prstGeom prst="triangl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sp>
                <p:nvSpPr>
                  <p:cNvPr id="36" name="Isosceles Triangle 35"/>
                  <p:cNvSpPr/>
                  <p:nvPr/>
                </p:nvSpPr>
                <p:spPr>
                  <a:xfrm flipV="1">
                    <a:off x="5153260" y="2367526"/>
                    <a:ext cx="1871486" cy="2295340"/>
                  </a:xfrm>
                  <a:prstGeom prst="triangl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/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cxnSp>
              <p:nvCxnSpPr>
                <p:cNvPr id="30" name="Straight Connector 29"/>
                <p:cNvCxnSpPr>
                  <a:stCxn id="34" idx="2"/>
                  <a:endCxn id="28" idx="7"/>
                </p:cNvCxnSpPr>
                <p:nvPr/>
              </p:nvCxnSpPr>
              <p:spPr>
                <a:xfrm flipV="1">
                  <a:off x="8869845" y="1961561"/>
                  <a:ext cx="1898005" cy="187033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>
                  <a:stCxn id="35" idx="4"/>
                  <a:endCxn id="34" idx="4"/>
                </p:cNvCxnSpPr>
                <p:nvPr/>
              </p:nvCxnSpPr>
              <p:spPr>
                <a:xfrm flipH="1" flipV="1">
                  <a:off x="8869845" y="1960410"/>
                  <a:ext cx="1889551" cy="189272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>
                <a:off x="802834" y="1263988"/>
                <a:ext cx="2269550" cy="2269550"/>
                <a:chOff x="5119783" y="1145320"/>
                <a:chExt cx="3086324" cy="3086324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6434336" y="1145320"/>
                  <a:ext cx="451687" cy="3086324"/>
                  <a:chOff x="6434336" y="1145320"/>
                  <a:chExt cx="451687" cy="3086324"/>
                </a:xfrm>
              </p:grpSpPr>
              <p:sp>
                <p:nvSpPr>
                  <p:cNvPr id="45" name="Oval 44"/>
                  <p:cNvSpPr/>
                  <p:nvPr/>
                </p:nvSpPr>
                <p:spPr>
                  <a:xfrm>
                    <a:off x="6457573" y="1145320"/>
                    <a:ext cx="428450" cy="42845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" lIns="91440" tIns="91440" rIns="91440" bIns="91440" rtlCol="0" anchor="b" anchorCtr="0"/>
                  <a:lstStyle/>
                  <a:p>
                    <a:endParaRPr lang="en-US" sz="800" b="1" kern="0" dirty="0">
                      <a:solidFill>
                        <a:sysClr val="window" lastClr="FFFFFF"/>
                      </a:solidFill>
                    </a:endParaRPr>
                  </a:p>
                </p:txBody>
              </p:sp>
              <p:sp>
                <p:nvSpPr>
                  <p:cNvPr id="46" name="Oval 45"/>
                  <p:cNvSpPr/>
                  <p:nvPr/>
                </p:nvSpPr>
                <p:spPr>
                  <a:xfrm>
                    <a:off x="6434336" y="3803194"/>
                    <a:ext cx="428450" cy="42845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" lIns="91440" tIns="91440" rIns="91440" bIns="91440" rtlCol="0" anchor="b" anchorCtr="0"/>
                  <a:lstStyle/>
                  <a:p>
                    <a:endParaRPr lang="en-US" sz="800" b="1" kern="0" dirty="0">
                      <a:solidFill>
                        <a:sysClr val="window" lastClr="FFFFFF"/>
                      </a:solidFill>
                    </a:endParaRPr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 rot="16200000">
                  <a:off x="6437101" y="1145320"/>
                  <a:ext cx="451687" cy="3086324"/>
                  <a:chOff x="6434336" y="1145320"/>
                  <a:chExt cx="451687" cy="3086324"/>
                </a:xfrm>
              </p:grpSpPr>
              <p:sp>
                <p:nvSpPr>
                  <p:cNvPr id="43" name="Oval 42"/>
                  <p:cNvSpPr/>
                  <p:nvPr/>
                </p:nvSpPr>
                <p:spPr>
                  <a:xfrm>
                    <a:off x="6457573" y="1145320"/>
                    <a:ext cx="428450" cy="42845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" lIns="91440" tIns="91440" rIns="91440" bIns="91440" rtlCol="0" anchor="b" anchorCtr="0"/>
                  <a:lstStyle/>
                  <a:p>
                    <a:endParaRPr lang="en-US" sz="800" b="1" kern="0" dirty="0">
                      <a:solidFill>
                        <a:sysClr val="window" lastClr="FFFFFF"/>
                      </a:solidFill>
                    </a:endParaRPr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6434336" y="3803194"/>
                    <a:ext cx="428450" cy="42845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" lIns="91440" tIns="91440" rIns="91440" bIns="91440" rtlCol="0" anchor="b" anchorCtr="0"/>
                  <a:lstStyle/>
                  <a:p>
                    <a:endParaRPr lang="en-US" sz="800" b="1" kern="0" dirty="0">
                      <a:solidFill>
                        <a:sysClr val="window" lastClr="FFFFFF"/>
                      </a:solidFill>
                    </a:endParaRPr>
                  </a:p>
                </p:txBody>
              </p:sp>
            </p:grpSp>
          </p:grpSp>
          <p:grpSp>
            <p:nvGrpSpPr>
              <p:cNvPr id="47" name="Group 46"/>
              <p:cNvGrpSpPr/>
              <p:nvPr/>
            </p:nvGrpSpPr>
            <p:grpSpPr>
              <a:xfrm rot="2700000">
                <a:off x="792257" y="1243424"/>
                <a:ext cx="2269550" cy="2269550"/>
                <a:chOff x="5119783" y="1145320"/>
                <a:chExt cx="3086324" cy="3086324"/>
              </a:xfrm>
              <a:solidFill>
                <a:schemeClr val="tx2"/>
              </a:solidFill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6434336" y="1145320"/>
                  <a:ext cx="451687" cy="3086324"/>
                  <a:chOff x="6434336" y="1145320"/>
                  <a:chExt cx="451687" cy="3086324"/>
                </a:xfrm>
                <a:grpFill/>
              </p:grpSpPr>
              <p:sp>
                <p:nvSpPr>
                  <p:cNvPr id="52" name="Oval 51"/>
                  <p:cNvSpPr/>
                  <p:nvPr/>
                </p:nvSpPr>
                <p:spPr>
                  <a:xfrm>
                    <a:off x="6457573" y="1145320"/>
                    <a:ext cx="428450" cy="42845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" lIns="91440" tIns="91440" rIns="91440" bIns="91440" rtlCol="0" anchor="b" anchorCtr="0"/>
                  <a:lstStyle/>
                  <a:p>
                    <a:endParaRPr lang="en-US" sz="800" b="1" kern="0" dirty="0">
                      <a:solidFill>
                        <a:sysClr val="window" lastClr="FFFFFF"/>
                      </a:solidFill>
                    </a:endParaRPr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6434336" y="3803194"/>
                    <a:ext cx="428450" cy="42845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" lIns="91440" tIns="91440" rIns="91440" bIns="91440" rtlCol="0" anchor="b" anchorCtr="0"/>
                  <a:lstStyle/>
                  <a:p>
                    <a:endParaRPr lang="en-US" sz="800" b="1" kern="0" dirty="0">
                      <a:solidFill>
                        <a:sysClr val="window" lastClr="FFFFFF"/>
                      </a:solidFill>
                    </a:endParaRPr>
                  </a:p>
                </p:txBody>
              </p:sp>
            </p:grpSp>
            <p:grpSp>
              <p:nvGrpSpPr>
                <p:cNvPr id="49" name="Group 48"/>
                <p:cNvGrpSpPr/>
                <p:nvPr/>
              </p:nvGrpSpPr>
              <p:grpSpPr>
                <a:xfrm rot="16200000">
                  <a:off x="6437101" y="1145320"/>
                  <a:ext cx="451687" cy="3086324"/>
                  <a:chOff x="6434336" y="1145320"/>
                  <a:chExt cx="451687" cy="3086324"/>
                </a:xfrm>
                <a:grpFill/>
              </p:grpSpPr>
              <p:sp>
                <p:nvSpPr>
                  <p:cNvPr id="50" name="Oval 49"/>
                  <p:cNvSpPr/>
                  <p:nvPr/>
                </p:nvSpPr>
                <p:spPr>
                  <a:xfrm>
                    <a:off x="6457573" y="1145320"/>
                    <a:ext cx="428450" cy="42845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" lIns="91440" tIns="91440" rIns="91440" bIns="91440" rtlCol="0" anchor="b" anchorCtr="0"/>
                  <a:lstStyle/>
                  <a:p>
                    <a:endParaRPr lang="en-US" sz="800" b="1" kern="0" dirty="0">
                      <a:solidFill>
                        <a:sysClr val="window" lastClr="FFFFFF"/>
                      </a:solidFill>
                    </a:endParaRPr>
                  </a:p>
                </p:txBody>
              </p:sp>
              <p:sp>
                <p:nvSpPr>
                  <p:cNvPr id="51" name="Oval 50"/>
                  <p:cNvSpPr/>
                  <p:nvPr/>
                </p:nvSpPr>
                <p:spPr>
                  <a:xfrm>
                    <a:off x="6434336" y="3803194"/>
                    <a:ext cx="428450" cy="42845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" lIns="91440" tIns="91440" rIns="91440" bIns="91440" rtlCol="0" anchor="b" anchorCtr="0"/>
                  <a:lstStyle/>
                  <a:p>
                    <a:endParaRPr lang="en-US" sz="800" b="1" kern="0" dirty="0">
                      <a:solidFill>
                        <a:sysClr val="window" lastClr="FFFFFF"/>
                      </a:solidFill>
                    </a:endParaRPr>
                  </a:p>
                </p:txBody>
              </p:sp>
            </p:grpSp>
          </p:grpSp>
        </p:grpSp>
        <p:sp>
          <p:nvSpPr>
            <p:cNvPr id="146" name="TextBox 145"/>
            <p:cNvSpPr txBox="1"/>
            <p:nvPr/>
          </p:nvSpPr>
          <p:spPr>
            <a:xfrm>
              <a:off x="943772" y="1002563"/>
              <a:ext cx="1306773" cy="3235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Public</a:t>
              </a: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3518867" y="907676"/>
            <a:ext cx="2269550" cy="2616003"/>
            <a:chOff x="3518867" y="1002562"/>
            <a:chExt cx="2269550" cy="2616003"/>
          </a:xfrm>
        </p:grpSpPr>
        <p:sp>
          <p:nvSpPr>
            <p:cNvPr id="145" name="TextBox 144"/>
            <p:cNvSpPr txBox="1"/>
            <p:nvPr/>
          </p:nvSpPr>
          <p:spPr>
            <a:xfrm>
              <a:off x="3993968" y="1002562"/>
              <a:ext cx="1306773" cy="3235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Consortium</a:t>
              </a:r>
            </a:p>
          </p:txBody>
        </p:sp>
        <p:grpSp>
          <p:nvGrpSpPr>
            <p:cNvPr id="151" name="Group 150"/>
            <p:cNvGrpSpPr/>
            <p:nvPr/>
          </p:nvGrpSpPr>
          <p:grpSpPr>
            <a:xfrm>
              <a:off x="3518867" y="1349015"/>
              <a:ext cx="2269550" cy="2269550"/>
              <a:chOff x="3424753" y="1349015"/>
              <a:chExt cx="2269550" cy="226955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3424753" y="1349015"/>
                <a:ext cx="2269550" cy="2269550"/>
                <a:chOff x="3413141" y="1305116"/>
                <a:chExt cx="2269550" cy="2269550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3550070" y="1460274"/>
                  <a:ext cx="1995151" cy="196270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grpSp>
              <p:nvGrpSpPr>
                <p:cNvPr id="77" name="Group 76"/>
                <p:cNvGrpSpPr/>
                <p:nvPr/>
              </p:nvGrpSpPr>
              <p:grpSpPr>
                <a:xfrm rot="2700000">
                  <a:off x="3860575" y="1731241"/>
                  <a:ext cx="1376210" cy="1407446"/>
                  <a:chOff x="7390265" y="-226120"/>
                  <a:chExt cx="1871486" cy="1913963"/>
                </a:xfrm>
              </p:grpSpPr>
              <p:sp>
                <p:nvSpPr>
                  <p:cNvPr id="82" name="Rectangle 81"/>
                  <p:cNvSpPr/>
                  <p:nvPr/>
                </p:nvSpPr>
                <p:spPr>
                  <a:xfrm>
                    <a:off x="7390265" y="-226120"/>
                    <a:ext cx="1871486" cy="1913963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cxnSp>
                <p:nvCxnSpPr>
                  <p:cNvPr id="83" name="Straight Connector 82"/>
                  <p:cNvCxnSpPr/>
                  <p:nvPr/>
                </p:nvCxnSpPr>
                <p:spPr>
                  <a:xfrm flipV="1">
                    <a:off x="7390265" y="-226119"/>
                    <a:ext cx="1871486" cy="191396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/>
                  <p:cNvCxnSpPr/>
                  <p:nvPr/>
                </p:nvCxnSpPr>
                <p:spPr>
                  <a:xfrm>
                    <a:off x="7390265" y="-226119"/>
                    <a:ext cx="1871486" cy="191396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Isosceles Triangle 77"/>
                <p:cNvSpPr/>
                <p:nvPr/>
              </p:nvSpPr>
              <p:spPr>
                <a:xfrm rot="16200000">
                  <a:off x="3705912" y="1606071"/>
                  <a:ext cx="1376210" cy="1687894"/>
                </a:xfrm>
                <a:prstGeom prst="triangl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9" name="Isosceles Triangle 78"/>
                <p:cNvSpPr/>
                <p:nvPr/>
              </p:nvSpPr>
              <p:spPr>
                <a:xfrm rot="16200000" flipV="1">
                  <a:off x="4013169" y="1591018"/>
                  <a:ext cx="1376210" cy="1687894"/>
                </a:xfrm>
                <a:prstGeom prst="triangl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0" name="Isosceles Triangle 79"/>
                <p:cNvSpPr/>
                <p:nvPr/>
              </p:nvSpPr>
              <p:spPr>
                <a:xfrm>
                  <a:off x="3870611" y="1450793"/>
                  <a:ext cx="1376210" cy="1687894"/>
                </a:xfrm>
                <a:prstGeom prst="triangl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 flipV="1">
                  <a:off x="3853524" y="1735086"/>
                  <a:ext cx="1376210" cy="1687894"/>
                </a:xfrm>
                <a:prstGeom prst="triangl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75" name="Straight Connector 74"/>
                <p:cNvCxnSpPr>
                  <a:stCxn id="79" idx="2"/>
                  <a:endCxn id="73" idx="7"/>
                </p:cNvCxnSpPr>
                <p:nvPr/>
              </p:nvCxnSpPr>
              <p:spPr>
                <a:xfrm flipV="1">
                  <a:off x="3857327" y="1747706"/>
                  <a:ext cx="1395711" cy="137536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80" idx="4"/>
                  <a:endCxn id="79" idx="4"/>
                </p:cNvCxnSpPr>
                <p:nvPr/>
              </p:nvCxnSpPr>
              <p:spPr>
                <a:xfrm flipH="1" flipV="1">
                  <a:off x="3857327" y="1746859"/>
                  <a:ext cx="1389494" cy="139182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Oval 70"/>
                <p:cNvSpPr/>
                <p:nvPr/>
              </p:nvSpPr>
              <p:spPr>
                <a:xfrm>
                  <a:off x="4396894" y="1305116"/>
                  <a:ext cx="315064" cy="315064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4379807" y="3259602"/>
                  <a:ext cx="315064" cy="315064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 rot="16200000">
                  <a:off x="3413141" y="2273815"/>
                  <a:ext cx="315064" cy="315064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 rot="16200000">
                  <a:off x="5367627" y="2290903"/>
                  <a:ext cx="315064" cy="315064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 rot="2700000">
                  <a:off x="5075425" y="1575383"/>
                  <a:ext cx="315064" cy="315064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 rot="2700000">
                  <a:off x="3681312" y="2945331"/>
                  <a:ext cx="315064" cy="315064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 rot="18900000">
                  <a:off x="3694833" y="1564739"/>
                  <a:ext cx="315064" cy="315064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 rot="18900000">
                  <a:off x="5064781" y="2958852"/>
                  <a:ext cx="315064" cy="315064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</p:grpSp>
          <p:grpSp>
            <p:nvGrpSpPr>
              <p:cNvPr id="150" name="Group 149"/>
              <p:cNvGrpSpPr/>
              <p:nvPr/>
            </p:nvGrpSpPr>
            <p:grpSpPr>
              <a:xfrm>
                <a:off x="3784484" y="1937920"/>
                <a:ext cx="1550089" cy="1091741"/>
                <a:chOff x="4315674" y="3271619"/>
                <a:chExt cx="1550089" cy="1091741"/>
              </a:xfrm>
            </p:grpSpPr>
            <p:sp>
              <p:nvSpPr>
                <p:cNvPr id="147" name="Rounded Rectangle 146"/>
                <p:cNvSpPr/>
                <p:nvPr/>
              </p:nvSpPr>
              <p:spPr>
                <a:xfrm>
                  <a:off x="4315674" y="3271619"/>
                  <a:ext cx="1550089" cy="1091741"/>
                </a:xfrm>
                <a:prstGeom prst="roundRect">
                  <a:avLst>
                    <a:gd name="adj" fmla="val 8707"/>
                  </a:avLst>
                </a:prstGeom>
                <a:solidFill>
                  <a:srgbClr val="003300"/>
                </a:solidFill>
                <a:ln w="38100">
                  <a:gradFill flip="none" rotWithShape="1">
                    <a:gsLst>
                      <a:gs pos="0">
                        <a:schemeClr val="tx2">
                          <a:lumMod val="75000"/>
                        </a:schemeClr>
                      </a:gs>
                      <a:gs pos="5000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>
                          <a:lumMod val="40000"/>
                          <a:lumOff val="60000"/>
                        </a:schemeClr>
                      </a:gs>
                    </a:gsLst>
                    <a:lin ang="13500000" scaled="1"/>
                    <a:tileRect/>
                  </a:gra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4332518" y="3355824"/>
                  <a:ext cx="1516401" cy="92333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1600" b="1" cap="none" spc="50" dirty="0" smtClean="0">
                      <a:ln w="13500">
                        <a:solidFill>
                          <a:schemeClr val="accent1">
                            <a:shade val="2500"/>
                            <a:alpha val="6500"/>
                          </a:schemeClr>
                        </a:solidFill>
                        <a:prstDash val="solid"/>
                      </a:ln>
                      <a:solidFill>
                        <a:schemeClr val="tx2">
                          <a:lumMod val="40000"/>
                          <a:lumOff val="60000"/>
                          <a:alpha val="95000"/>
                        </a:schemeClr>
                      </a:solidFill>
                      <a:effectLst>
                        <a:innerShdw blurRad="50900" dist="38500" dir="13500000">
                          <a:srgbClr val="000000">
                            <a:alpha val="60000"/>
                          </a:srgbClr>
                        </a:innerShdw>
                      </a:effectLst>
                      <a:latin typeface="Arial" pitchFamily="34" charset="0"/>
                      <a:cs typeface="Arial" pitchFamily="34" charset="0"/>
                    </a:rPr>
                    <a:t>Private Club</a:t>
                  </a:r>
                </a:p>
                <a:p>
                  <a:pPr algn="ctr"/>
                  <a:endParaRPr lang="en-US" sz="6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tx2">
                        <a:lumMod val="40000"/>
                        <a:lumOff val="60000"/>
                        <a:alpha val="95000"/>
                      </a:schemeClr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rial" pitchFamily="34" charset="0"/>
                    <a:cs typeface="Arial" pitchFamily="34" charset="0"/>
                  </a:endParaRPr>
                </a:p>
                <a:p>
                  <a:pPr algn="ctr"/>
                  <a:r>
                    <a:rPr lang="en-US" sz="1600" b="1" cap="none" spc="50" dirty="0" smtClean="0">
                      <a:ln w="13500">
                        <a:solidFill>
                          <a:schemeClr val="accent1">
                            <a:shade val="2500"/>
                            <a:alpha val="6500"/>
                          </a:schemeClr>
                        </a:solidFill>
                        <a:prstDash val="solid"/>
                      </a:ln>
                      <a:solidFill>
                        <a:schemeClr val="tx2">
                          <a:lumMod val="40000"/>
                          <a:lumOff val="60000"/>
                          <a:alpha val="95000"/>
                        </a:schemeClr>
                      </a:solidFill>
                      <a:effectLst>
                        <a:innerShdw blurRad="50900" dist="38500" dir="13500000">
                          <a:srgbClr val="000000">
                            <a:alpha val="60000"/>
                          </a:srgbClr>
                        </a:innerShdw>
                      </a:effectLst>
                      <a:latin typeface="Arial" pitchFamily="34" charset="0"/>
                      <a:cs typeface="Arial" pitchFamily="34" charset="0"/>
                    </a:rPr>
                    <a:t>Members Only</a:t>
                  </a:r>
                  <a:endParaRPr lang="en-US" sz="1600" b="1" cap="none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tx2">
                        <a:lumMod val="40000"/>
                        <a:lumOff val="60000"/>
                        <a:alpha val="95000"/>
                      </a:schemeClr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</a:endParaRPr>
                </a:p>
              </p:txBody>
            </p:sp>
          </p:grpSp>
        </p:grpSp>
      </p:grpSp>
      <p:sp>
        <p:nvSpPr>
          <p:cNvPr id="157" name="Content Placeholder 1"/>
          <p:cNvSpPr txBox="1">
            <a:spLocks/>
          </p:cNvSpPr>
          <p:nvPr/>
        </p:nvSpPr>
        <p:spPr>
          <a:xfrm>
            <a:off x="218163" y="3564652"/>
            <a:ext cx="2757250" cy="959437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Public Ledger</a:t>
            </a:r>
          </a:p>
          <a:p>
            <a:r>
              <a:rPr lang="en-US" sz="1200" dirty="0" smtClean="0"/>
              <a:t>Unknown &amp; untrusted participants</a:t>
            </a:r>
          </a:p>
          <a:p>
            <a:r>
              <a:rPr lang="en-US" sz="1200" dirty="0" smtClean="0"/>
              <a:t>Open consensus process</a:t>
            </a:r>
          </a:p>
        </p:txBody>
      </p:sp>
      <p:sp>
        <p:nvSpPr>
          <p:cNvPr id="158" name="Content Placeholder 1"/>
          <p:cNvSpPr txBox="1">
            <a:spLocks/>
          </p:cNvSpPr>
          <p:nvPr/>
        </p:nvSpPr>
        <p:spPr>
          <a:xfrm>
            <a:off x="3381826" y="3564652"/>
            <a:ext cx="2507839" cy="959437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Permissioned Ledger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nown &amp; trusted participants</a:t>
            </a:r>
          </a:p>
          <a:p>
            <a:r>
              <a:rPr lang="en-US" sz="1200" dirty="0" smtClean="0"/>
              <a:t>Designated consensus process</a:t>
            </a:r>
          </a:p>
          <a:p>
            <a:endParaRPr lang="en-US" sz="1200" dirty="0" smtClean="0"/>
          </a:p>
        </p:txBody>
      </p:sp>
      <p:sp>
        <p:nvSpPr>
          <p:cNvPr id="159" name="Content Placeholder 1"/>
          <p:cNvSpPr txBox="1">
            <a:spLocks/>
          </p:cNvSpPr>
          <p:nvPr/>
        </p:nvSpPr>
        <p:spPr>
          <a:xfrm>
            <a:off x="6527842" y="3564652"/>
            <a:ext cx="2345083" cy="959437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Permissioned Ledger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nown &amp; trusted participants</a:t>
            </a:r>
          </a:p>
          <a:p>
            <a:r>
              <a:rPr lang="en-US" sz="1200" dirty="0" smtClean="0"/>
              <a:t>Custom consensus process</a:t>
            </a:r>
          </a:p>
          <a:p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323540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0399" y="1431779"/>
            <a:ext cx="7772400" cy="91748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Blockchain Overview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4746" y="2586087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Blockchains are </a:t>
            </a:r>
            <a:r>
              <a:rPr lang="en-US" dirty="0" smtClean="0"/>
              <a:t>most useful </a:t>
            </a:r>
            <a:r>
              <a:rPr lang="en-US" dirty="0"/>
              <a:t>when </a:t>
            </a:r>
            <a:r>
              <a:rPr lang="en-US" dirty="0">
                <a:solidFill>
                  <a:schemeClr val="accent1"/>
                </a:solidFill>
              </a:rPr>
              <a:t>loosely coupled </a:t>
            </a:r>
            <a:r>
              <a:rPr lang="en-US" dirty="0" smtClean="0">
                <a:solidFill>
                  <a:schemeClr val="accent1"/>
                </a:solidFill>
              </a:rPr>
              <a:t>organizations</a:t>
            </a:r>
            <a:r>
              <a:rPr lang="en-US" dirty="0" smtClean="0"/>
              <a:t> want </a:t>
            </a:r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share and audit </a:t>
            </a:r>
            <a:r>
              <a:rPr lang="en-US" dirty="0" smtClean="0">
                <a:solidFill>
                  <a:schemeClr val="accent1"/>
                </a:solidFill>
              </a:rPr>
              <a:t>information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/>
                </a:solidFill>
              </a:rPr>
              <a:t>automate mutually beneficial processes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2083" y="3953143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Mike Jacobs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087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7088566" y="397565"/>
            <a:ext cx="1302836" cy="1785830"/>
          </a:xfrm>
          <a:prstGeom prst="roundRect">
            <a:avLst>
              <a:gd name="adj" fmla="val 570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Pending Transactions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8188" y="238305"/>
            <a:ext cx="3231311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Technical Example Bitcoin Blockchain Transaction</a:t>
            </a:r>
          </a:p>
        </p:txBody>
      </p:sp>
      <p:sp>
        <p:nvSpPr>
          <p:cNvPr id="4" name="AutoShape 6" descr="Image result for bitcoin symbol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401170" y="4794323"/>
            <a:ext cx="2188066" cy="30723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US" sz="8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Sk</a:t>
            </a:r>
            <a:r>
              <a:rPr lang="en-US" sz="800" b="1" baseline="-25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sz="800" b="1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8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– Private secret key for X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09585" y="4576473"/>
            <a:ext cx="2182096" cy="30723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r>
              <a:rPr lang="en-US" sz="800" b="1" dirty="0" err="1" smtClean="0">
                <a:solidFill>
                  <a:srgbClr val="739600"/>
                </a:solidFill>
                <a:latin typeface="Arial" pitchFamily="34" charset="0"/>
                <a:cs typeface="Arial" pitchFamily="34" charset="0"/>
              </a:rPr>
              <a:t>Vk</a:t>
            </a:r>
            <a:r>
              <a:rPr lang="en-US" sz="800" b="1" baseline="-25000" dirty="0" err="1" smtClean="0">
                <a:solidFill>
                  <a:srgbClr val="739600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sz="800" b="1" baseline="-25000" dirty="0" smtClean="0">
                <a:solidFill>
                  <a:srgbClr val="739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800" b="1" dirty="0" smtClean="0">
                <a:solidFill>
                  <a:srgbClr val="739600"/>
                </a:solidFill>
                <a:latin typeface="Arial" pitchFamily="34" charset="0"/>
                <a:cs typeface="Arial" pitchFamily="34" charset="0"/>
              </a:rPr>
              <a:t>– Public verification key for X </a:t>
            </a:r>
          </a:p>
        </p:txBody>
      </p:sp>
      <p:sp>
        <p:nvSpPr>
          <p:cNvPr id="117" name="Rounded Rectangle 116"/>
          <p:cNvSpPr/>
          <p:nvPr/>
        </p:nvSpPr>
        <p:spPr>
          <a:xfrm>
            <a:off x="2814774" y="1477050"/>
            <a:ext cx="1343770" cy="3238073"/>
          </a:xfrm>
          <a:prstGeom prst="roundRect">
            <a:avLst>
              <a:gd name="adj" fmla="val 3811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r>
              <a:rPr lang="en-US" sz="1000" dirty="0" smtClean="0"/>
              <a:t>Transaction 134</a:t>
            </a:r>
            <a:endParaRPr lang="en-US" sz="1000" dirty="0"/>
          </a:p>
        </p:txBody>
      </p:sp>
      <p:pic>
        <p:nvPicPr>
          <p:cNvPr id="2050" name="Picture 2" descr="C:\Users\mjacob9\AppData\Local\Microsoft\Windows\Temporary Internet Files\Content.IE5\D11ZXJST\User_icon_2.svg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03" y="909774"/>
            <a:ext cx="827314" cy="82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948054" y="1550351"/>
            <a:ext cx="981012" cy="654050"/>
            <a:chOff x="904876" y="1550351"/>
            <a:chExt cx="981012" cy="654050"/>
          </a:xfrm>
        </p:grpSpPr>
        <p:pic>
          <p:nvPicPr>
            <p:cNvPr id="1029" name="Picture 5" descr="C:\Users\mjacob9\AppData\Local\Microsoft\Windows\Temporary Internet Files\Content.IE5\UWK9BQZ0\Key-pictogram-by-Rones[1]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1231838" y="1550351"/>
              <a:ext cx="654050" cy="65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904876" y="1723757"/>
              <a:ext cx="355657" cy="3072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1400" b="1" dirty="0" err="1" smtClean="0">
                  <a:solidFill>
                    <a:srgbClr val="739600"/>
                  </a:solidFill>
                  <a:latin typeface="Arial" pitchFamily="34" charset="0"/>
                  <a:cs typeface="Arial" pitchFamily="34" charset="0"/>
                </a:rPr>
                <a:t>Vk</a:t>
              </a:r>
              <a:r>
                <a:rPr lang="en-US" sz="1400" b="1" baseline="-25000" dirty="0" err="1" smtClean="0">
                  <a:solidFill>
                    <a:srgbClr val="739600"/>
                  </a:solidFill>
                  <a:latin typeface="Arial" pitchFamily="34" charset="0"/>
                  <a:cs typeface="Arial" pitchFamily="34" charset="0"/>
                </a:rPr>
                <a:t>A</a:t>
              </a:r>
              <a:endParaRPr lang="en-US" sz="1400" b="1" baseline="-25000" dirty="0" smtClean="0">
                <a:solidFill>
                  <a:srgbClr val="7396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49889" y="1910172"/>
            <a:ext cx="977342" cy="654050"/>
            <a:chOff x="904876" y="1910172"/>
            <a:chExt cx="977342" cy="654050"/>
          </a:xfrm>
        </p:grpSpPr>
        <p:pic>
          <p:nvPicPr>
            <p:cNvPr id="34" name="Picture 5" descr="C:\Users\mjacob9\AppData\Local\Microsoft\Windows\Temporary Internet Files\Content.IE5\UWK9BQZ0\Key-pictogram-by-Rones[1]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1228168" y="1910172"/>
              <a:ext cx="654050" cy="65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/>
            <p:cNvSpPr txBox="1"/>
            <p:nvPr/>
          </p:nvSpPr>
          <p:spPr>
            <a:xfrm>
              <a:off x="904876" y="2083578"/>
              <a:ext cx="355657" cy="3072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1400" b="1" dirty="0" err="1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  <a:r>
                <a:rPr lang="en-US" sz="1400" b="1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k</a:t>
              </a:r>
              <a:r>
                <a:rPr lang="en-US" sz="1400" b="1" baseline="-250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A</a:t>
              </a:r>
              <a:endParaRPr lang="en-US" sz="1400" b="1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1162589" y="695505"/>
            <a:ext cx="551942" cy="30723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Alice</a:t>
            </a:r>
            <a:endParaRPr lang="en-US" sz="1400" b="1" baseline="-25000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 descr="C:\Users\mjacob9\AppData\Local\Microsoft\Windows\Temporary Internet Files\Content.IE5\TBK95VWL\1024px-Emblem-person-orange.svg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057" y="909774"/>
            <a:ext cx="827314" cy="82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TextBox 127"/>
          <p:cNvSpPr txBox="1"/>
          <p:nvPr/>
        </p:nvSpPr>
        <p:spPr>
          <a:xfrm>
            <a:off x="5468743" y="695505"/>
            <a:ext cx="551942" cy="30723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Bob</a:t>
            </a:r>
            <a:endParaRPr lang="en-US" sz="1400" b="1" baseline="-25000" dirty="0" smtClean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5254208" y="1529345"/>
            <a:ext cx="981012" cy="654050"/>
            <a:chOff x="904876" y="1550351"/>
            <a:chExt cx="981012" cy="654050"/>
          </a:xfrm>
        </p:grpSpPr>
        <p:pic>
          <p:nvPicPr>
            <p:cNvPr id="130" name="Picture 5" descr="C:\Users\mjacob9\AppData\Local\Microsoft\Windows\Temporary Internet Files\Content.IE5\UWK9BQZ0\Key-pictogram-by-Rones[1]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1231838" y="1550351"/>
              <a:ext cx="654050" cy="65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1" name="TextBox 130"/>
            <p:cNvSpPr txBox="1"/>
            <p:nvPr/>
          </p:nvSpPr>
          <p:spPr>
            <a:xfrm>
              <a:off x="904876" y="1723757"/>
              <a:ext cx="355657" cy="3072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1400" b="1" dirty="0" err="1" smtClean="0">
                  <a:solidFill>
                    <a:srgbClr val="739600"/>
                  </a:solidFill>
                  <a:latin typeface="Arial" pitchFamily="34" charset="0"/>
                  <a:cs typeface="Arial" pitchFamily="34" charset="0"/>
                </a:rPr>
                <a:t>Vk</a:t>
              </a:r>
              <a:r>
                <a:rPr lang="en-US" sz="1400" b="1" baseline="-25000" dirty="0" err="1">
                  <a:solidFill>
                    <a:srgbClr val="739600"/>
                  </a:solidFill>
                  <a:latin typeface="Arial" pitchFamily="34" charset="0"/>
                  <a:cs typeface="Arial" pitchFamily="34" charset="0"/>
                </a:rPr>
                <a:t>B</a:t>
              </a:r>
              <a:endParaRPr lang="en-US" sz="1400" b="1" baseline="-25000" dirty="0" smtClean="0">
                <a:solidFill>
                  <a:srgbClr val="7396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5256043" y="1889166"/>
            <a:ext cx="977342" cy="654050"/>
            <a:chOff x="904876" y="1910172"/>
            <a:chExt cx="977342" cy="654050"/>
          </a:xfrm>
        </p:grpSpPr>
        <p:pic>
          <p:nvPicPr>
            <p:cNvPr id="133" name="Picture 5" descr="C:\Users\mjacob9\AppData\Local\Microsoft\Windows\Temporary Internet Files\Content.IE5\UWK9BQZ0\Key-pictogram-by-Rones[1]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V="1">
              <a:off x="1228168" y="1910172"/>
              <a:ext cx="654050" cy="65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TextBox 133"/>
            <p:cNvSpPr txBox="1"/>
            <p:nvPr/>
          </p:nvSpPr>
          <p:spPr>
            <a:xfrm>
              <a:off x="904876" y="2083578"/>
              <a:ext cx="355657" cy="3072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1400" b="1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Sk</a:t>
              </a:r>
              <a:r>
                <a:rPr lang="en-US" sz="1400" b="1" baseline="-25000" dirty="0" err="1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B</a:t>
              </a:r>
              <a:endParaRPr lang="en-US" sz="1400" b="1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1" name="Straight Arrow Connector 10"/>
          <p:cNvCxnSpPr>
            <a:stCxn id="2050" idx="3"/>
            <a:endCxn id="2051" idx="1"/>
          </p:cNvCxnSpPr>
          <p:nvPr/>
        </p:nvCxnSpPr>
        <p:spPr>
          <a:xfrm>
            <a:off x="1852217" y="1323431"/>
            <a:ext cx="347884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366406" y="1085645"/>
            <a:ext cx="2288210" cy="19577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000" b="1" dirty="0" smtClean="0">
                <a:latin typeface="Arial" pitchFamily="34" charset="0"/>
                <a:cs typeface="Arial" pitchFamily="34" charset="0"/>
              </a:rPr>
              <a:t>Transfer 50 Bitcoins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024903" y="2543216"/>
            <a:ext cx="823974" cy="278296"/>
            <a:chOff x="866692" y="2870421"/>
            <a:chExt cx="823974" cy="278296"/>
          </a:xfrm>
        </p:grpSpPr>
        <p:sp>
          <p:nvSpPr>
            <p:cNvPr id="13" name="Rounded Rectangle 12"/>
            <p:cNvSpPr/>
            <p:nvPr/>
          </p:nvSpPr>
          <p:spPr>
            <a:xfrm>
              <a:off x="866692" y="2870421"/>
              <a:ext cx="823974" cy="2782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959461" y="2911684"/>
              <a:ext cx="638436" cy="1957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25 B, </a:t>
              </a:r>
              <a:r>
                <a:rPr lang="en-US" sz="1000" b="1" dirty="0" err="1">
                  <a:solidFill>
                    <a:srgbClr val="739600"/>
                  </a:solidFill>
                  <a:latin typeface="Arial" pitchFamily="34" charset="0"/>
                  <a:cs typeface="Arial" pitchFamily="34" charset="0"/>
                </a:rPr>
                <a:t>Vk</a:t>
              </a:r>
              <a:r>
                <a:rPr lang="en-US" sz="1000" b="1" baseline="-25000" dirty="0" err="1">
                  <a:solidFill>
                    <a:srgbClr val="739600"/>
                  </a:solidFill>
                  <a:latin typeface="Arial" pitchFamily="34" charset="0"/>
                  <a:cs typeface="Arial" pitchFamily="34" charset="0"/>
                </a:rPr>
                <a:t>A</a:t>
              </a:r>
              <a:endParaRPr lang="en-US" sz="1000" b="1" baseline="-25000" dirty="0">
                <a:solidFill>
                  <a:srgbClr val="739600"/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000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26070" y="2884943"/>
            <a:ext cx="823974" cy="278296"/>
            <a:chOff x="867859" y="3259854"/>
            <a:chExt cx="823974" cy="278296"/>
          </a:xfrm>
        </p:grpSpPr>
        <p:sp>
          <p:nvSpPr>
            <p:cNvPr id="140" name="Rounded Rectangle 139"/>
            <p:cNvSpPr/>
            <p:nvPr/>
          </p:nvSpPr>
          <p:spPr>
            <a:xfrm>
              <a:off x="867859" y="3259854"/>
              <a:ext cx="823974" cy="2782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960628" y="3301117"/>
              <a:ext cx="638436" cy="1957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20 B, </a:t>
              </a:r>
              <a:r>
                <a:rPr lang="en-US" sz="1000" b="1" dirty="0" err="1">
                  <a:solidFill>
                    <a:srgbClr val="739600"/>
                  </a:solidFill>
                  <a:latin typeface="Arial" pitchFamily="34" charset="0"/>
                  <a:cs typeface="Arial" pitchFamily="34" charset="0"/>
                </a:rPr>
                <a:t>Vk</a:t>
              </a:r>
              <a:r>
                <a:rPr lang="en-US" sz="1000" b="1" baseline="-25000" dirty="0" err="1">
                  <a:solidFill>
                    <a:srgbClr val="739600"/>
                  </a:solidFill>
                  <a:latin typeface="Arial" pitchFamily="34" charset="0"/>
                  <a:cs typeface="Arial" pitchFamily="34" charset="0"/>
                </a:rPr>
                <a:t>A</a:t>
              </a:r>
              <a:endParaRPr lang="en-US" sz="1000" b="1" baseline="-25000" dirty="0">
                <a:solidFill>
                  <a:srgbClr val="739600"/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000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27905" y="3225027"/>
            <a:ext cx="823974" cy="278296"/>
            <a:chOff x="869694" y="3655595"/>
            <a:chExt cx="823974" cy="278296"/>
          </a:xfrm>
        </p:grpSpPr>
        <p:sp>
          <p:nvSpPr>
            <p:cNvPr id="142" name="Rounded Rectangle 141"/>
            <p:cNvSpPr/>
            <p:nvPr/>
          </p:nvSpPr>
          <p:spPr>
            <a:xfrm>
              <a:off x="869694" y="3655595"/>
              <a:ext cx="823974" cy="2782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962463" y="3696858"/>
              <a:ext cx="638436" cy="1957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20 B, </a:t>
              </a:r>
              <a:r>
                <a:rPr lang="en-US" sz="1000" b="1" dirty="0" err="1">
                  <a:solidFill>
                    <a:srgbClr val="739600"/>
                  </a:solidFill>
                  <a:latin typeface="Arial" pitchFamily="34" charset="0"/>
                  <a:cs typeface="Arial" pitchFamily="34" charset="0"/>
                </a:rPr>
                <a:t>Vk</a:t>
              </a:r>
              <a:r>
                <a:rPr lang="en-US" sz="1000" b="1" baseline="-25000" dirty="0" err="1">
                  <a:solidFill>
                    <a:srgbClr val="739600"/>
                  </a:solidFill>
                  <a:latin typeface="Arial" pitchFamily="34" charset="0"/>
                  <a:cs typeface="Arial" pitchFamily="34" charset="0"/>
                </a:rPr>
                <a:t>A</a:t>
              </a:r>
              <a:endParaRPr lang="en-US" sz="1000" b="1" baseline="-25000" dirty="0">
                <a:solidFill>
                  <a:srgbClr val="739600"/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000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44" name="Rounded Rectangle 143"/>
          <p:cNvSpPr/>
          <p:nvPr/>
        </p:nvSpPr>
        <p:spPr>
          <a:xfrm>
            <a:off x="2973799" y="3668603"/>
            <a:ext cx="1065475" cy="8984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Outputs</a:t>
            </a:r>
            <a:endParaRPr lang="en-US" sz="800" b="1" dirty="0">
              <a:solidFill>
                <a:schemeClr val="tx1"/>
              </a:solidFill>
            </a:endParaRPr>
          </a:p>
        </p:txBody>
      </p:sp>
      <p:grpSp>
        <p:nvGrpSpPr>
          <p:cNvPr id="145" name="Group 144"/>
          <p:cNvGrpSpPr/>
          <p:nvPr/>
        </p:nvGrpSpPr>
        <p:grpSpPr>
          <a:xfrm>
            <a:off x="3093747" y="3872868"/>
            <a:ext cx="823974" cy="278296"/>
            <a:chOff x="866692" y="2870421"/>
            <a:chExt cx="823974" cy="278296"/>
          </a:xfrm>
        </p:grpSpPr>
        <p:sp>
          <p:nvSpPr>
            <p:cNvPr id="146" name="Rounded Rectangle 145"/>
            <p:cNvSpPr/>
            <p:nvPr/>
          </p:nvSpPr>
          <p:spPr>
            <a:xfrm>
              <a:off x="866692" y="2870421"/>
              <a:ext cx="823974" cy="2782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959461" y="2911684"/>
              <a:ext cx="638436" cy="1957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50 B, </a:t>
              </a:r>
              <a:r>
                <a:rPr lang="en-US" sz="1000" b="1" dirty="0" err="1" smtClean="0">
                  <a:solidFill>
                    <a:srgbClr val="739600"/>
                  </a:solidFill>
                  <a:latin typeface="Arial" pitchFamily="34" charset="0"/>
                  <a:cs typeface="Arial" pitchFamily="34" charset="0"/>
                </a:rPr>
                <a:t>Vk</a:t>
              </a:r>
              <a:r>
                <a:rPr lang="en-US" sz="1000" b="1" baseline="-25000" dirty="0" err="1" smtClean="0">
                  <a:solidFill>
                    <a:srgbClr val="739600"/>
                  </a:solidFill>
                  <a:latin typeface="Arial" pitchFamily="34" charset="0"/>
                  <a:cs typeface="Arial" pitchFamily="34" charset="0"/>
                </a:rPr>
                <a:t>B</a:t>
              </a:r>
              <a:endParaRPr lang="en-US" sz="1000" b="1" baseline="-25000" dirty="0">
                <a:solidFill>
                  <a:srgbClr val="739600"/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000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3093747" y="4224054"/>
            <a:ext cx="823974" cy="278296"/>
            <a:chOff x="866692" y="2870421"/>
            <a:chExt cx="823974" cy="278296"/>
          </a:xfrm>
        </p:grpSpPr>
        <p:sp>
          <p:nvSpPr>
            <p:cNvPr id="149" name="Rounded Rectangle 148"/>
            <p:cNvSpPr/>
            <p:nvPr/>
          </p:nvSpPr>
          <p:spPr>
            <a:xfrm>
              <a:off x="866692" y="2870421"/>
              <a:ext cx="823974" cy="2782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959461" y="2911684"/>
              <a:ext cx="638436" cy="1957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14 B, </a:t>
              </a:r>
              <a:r>
                <a:rPr lang="en-US" sz="1000" b="1" dirty="0" err="1" smtClean="0">
                  <a:solidFill>
                    <a:srgbClr val="739600"/>
                  </a:solidFill>
                  <a:latin typeface="Arial" pitchFamily="34" charset="0"/>
                  <a:cs typeface="Arial" pitchFamily="34" charset="0"/>
                </a:rPr>
                <a:t>Vk</a:t>
              </a:r>
              <a:r>
                <a:rPr lang="en-US" sz="1000" b="1" baseline="-25000" dirty="0" err="1">
                  <a:solidFill>
                    <a:srgbClr val="739600"/>
                  </a:solidFill>
                  <a:latin typeface="Arial" pitchFamily="34" charset="0"/>
                  <a:cs typeface="Arial" pitchFamily="34" charset="0"/>
                </a:rPr>
                <a:t>A</a:t>
              </a:r>
              <a:endParaRPr lang="en-US" sz="1000" b="1" baseline="-25000" dirty="0">
                <a:solidFill>
                  <a:srgbClr val="739600"/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000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62" name="Rounded Rectangle 161"/>
          <p:cNvSpPr/>
          <p:nvPr/>
        </p:nvSpPr>
        <p:spPr>
          <a:xfrm>
            <a:off x="2972996" y="2338005"/>
            <a:ext cx="1065475" cy="124008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Inputs</a:t>
            </a:r>
            <a:endParaRPr lang="en-US" sz="800" b="1" dirty="0">
              <a:solidFill>
                <a:schemeClr val="tx1"/>
              </a:solidFill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3093747" y="2544037"/>
            <a:ext cx="823974" cy="278296"/>
            <a:chOff x="866692" y="2870421"/>
            <a:chExt cx="823974" cy="278296"/>
          </a:xfrm>
        </p:grpSpPr>
        <p:sp>
          <p:nvSpPr>
            <p:cNvPr id="159" name="Rounded Rectangle 158"/>
            <p:cNvSpPr/>
            <p:nvPr/>
          </p:nvSpPr>
          <p:spPr>
            <a:xfrm>
              <a:off x="866692" y="2870421"/>
              <a:ext cx="823974" cy="2782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959461" y="2911684"/>
              <a:ext cx="638436" cy="1957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25 B, </a:t>
              </a:r>
              <a:r>
                <a:rPr lang="en-US" sz="1000" b="1" dirty="0" err="1">
                  <a:solidFill>
                    <a:srgbClr val="739600"/>
                  </a:solidFill>
                  <a:latin typeface="Arial" pitchFamily="34" charset="0"/>
                  <a:cs typeface="Arial" pitchFamily="34" charset="0"/>
                </a:rPr>
                <a:t>Vk</a:t>
              </a:r>
              <a:r>
                <a:rPr lang="en-US" sz="1000" b="1" baseline="-25000" dirty="0" err="1">
                  <a:solidFill>
                    <a:srgbClr val="739600"/>
                  </a:solidFill>
                  <a:latin typeface="Arial" pitchFamily="34" charset="0"/>
                  <a:cs typeface="Arial" pitchFamily="34" charset="0"/>
                </a:rPr>
                <a:t>A</a:t>
              </a:r>
              <a:endParaRPr lang="en-US" sz="1000" b="1" baseline="-25000" dirty="0">
                <a:solidFill>
                  <a:srgbClr val="739600"/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000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3094914" y="2885764"/>
            <a:ext cx="823974" cy="278296"/>
            <a:chOff x="867859" y="3259854"/>
            <a:chExt cx="823974" cy="278296"/>
          </a:xfrm>
        </p:grpSpPr>
        <p:sp>
          <p:nvSpPr>
            <p:cNvPr id="157" name="Rounded Rectangle 156"/>
            <p:cNvSpPr/>
            <p:nvPr/>
          </p:nvSpPr>
          <p:spPr>
            <a:xfrm>
              <a:off x="867859" y="3259854"/>
              <a:ext cx="823974" cy="2782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960628" y="3301117"/>
              <a:ext cx="638436" cy="1957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20 B, </a:t>
              </a:r>
              <a:r>
                <a:rPr lang="en-US" sz="1000" b="1" dirty="0" err="1">
                  <a:solidFill>
                    <a:srgbClr val="739600"/>
                  </a:solidFill>
                  <a:latin typeface="Arial" pitchFamily="34" charset="0"/>
                  <a:cs typeface="Arial" pitchFamily="34" charset="0"/>
                </a:rPr>
                <a:t>Vk</a:t>
              </a:r>
              <a:r>
                <a:rPr lang="en-US" sz="1000" b="1" baseline="-25000" dirty="0" err="1">
                  <a:solidFill>
                    <a:srgbClr val="739600"/>
                  </a:solidFill>
                  <a:latin typeface="Arial" pitchFamily="34" charset="0"/>
                  <a:cs typeface="Arial" pitchFamily="34" charset="0"/>
                </a:rPr>
                <a:t>A</a:t>
              </a:r>
              <a:endParaRPr lang="en-US" sz="1000" b="1" baseline="-25000" dirty="0">
                <a:solidFill>
                  <a:srgbClr val="739600"/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000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3096749" y="3225848"/>
            <a:ext cx="823974" cy="278296"/>
            <a:chOff x="869694" y="3655595"/>
            <a:chExt cx="823974" cy="278296"/>
          </a:xfrm>
        </p:grpSpPr>
        <p:sp>
          <p:nvSpPr>
            <p:cNvPr id="155" name="Rounded Rectangle 154"/>
            <p:cNvSpPr/>
            <p:nvPr/>
          </p:nvSpPr>
          <p:spPr>
            <a:xfrm>
              <a:off x="869694" y="3655595"/>
              <a:ext cx="823974" cy="2782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962463" y="3696858"/>
              <a:ext cx="638436" cy="1957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20 B, </a:t>
              </a:r>
              <a:r>
                <a:rPr lang="en-US" sz="1000" b="1" dirty="0" err="1">
                  <a:solidFill>
                    <a:srgbClr val="739600"/>
                  </a:solidFill>
                  <a:latin typeface="Arial" pitchFamily="34" charset="0"/>
                  <a:cs typeface="Arial" pitchFamily="34" charset="0"/>
                </a:rPr>
                <a:t>Vk</a:t>
              </a:r>
              <a:r>
                <a:rPr lang="en-US" sz="1000" b="1" baseline="-25000" dirty="0" err="1">
                  <a:solidFill>
                    <a:srgbClr val="739600"/>
                  </a:solidFill>
                  <a:latin typeface="Arial" pitchFamily="34" charset="0"/>
                  <a:cs typeface="Arial" pitchFamily="34" charset="0"/>
                </a:rPr>
                <a:t>A</a:t>
              </a:r>
              <a:endParaRPr lang="en-US" sz="1000" b="1" baseline="-25000" dirty="0">
                <a:solidFill>
                  <a:srgbClr val="739600"/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endParaRPr lang="en-US" sz="1000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40899" y="3877035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Current balances are maintained in the </a:t>
            </a:r>
            <a:r>
              <a:rPr lang="en-US" sz="1200" i="1" dirty="0" smtClean="0"/>
              <a:t>unspent </a:t>
            </a:r>
            <a:r>
              <a:rPr lang="en-US" sz="1200" i="1" dirty="0"/>
              <a:t>transaction </a:t>
            </a:r>
            <a:r>
              <a:rPr lang="en-US" sz="1200" i="1" dirty="0" smtClean="0"/>
              <a:t>output</a:t>
            </a:r>
            <a:r>
              <a:rPr lang="en-US" sz="1200" dirty="0" smtClean="0"/>
              <a:t> </a:t>
            </a:r>
            <a:r>
              <a:rPr lang="en-US" sz="1200" dirty="0"/>
              <a:t>or UTXO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176184" y="3601446"/>
            <a:ext cx="638436" cy="19577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65 B</a:t>
            </a:r>
            <a:endParaRPr lang="en-US" sz="1000" b="1" baseline="-25000" dirty="0">
              <a:solidFill>
                <a:srgbClr val="7396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1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231916" y="4772852"/>
            <a:ext cx="638436" cy="19577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64 B + 1 B Transaction fee</a:t>
            </a:r>
            <a:endParaRPr lang="en-US" sz="1000" b="1" baseline="-25000" dirty="0">
              <a:solidFill>
                <a:srgbClr val="7396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1000" b="1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mjacob9\AppData\Local\Microsoft\Windows\Temporary Internet Files\Content.IE5\H3O0EPY9\thumb-Signature-Paper-Document-Pencil-166.6-4207[1]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132" y="1757385"/>
            <a:ext cx="505208" cy="5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>
            <a:stCxn id="34" idx="2"/>
            <a:endCxn id="1026" idx="1"/>
          </p:cNvCxnSpPr>
          <p:nvPr/>
        </p:nvCxnSpPr>
        <p:spPr>
          <a:xfrm flipV="1">
            <a:off x="1927231" y="2009989"/>
            <a:ext cx="1328901" cy="227208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985510" y="2589697"/>
            <a:ext cx="2193529" cy="2193530"/>
            <a:chOff x="4797558" y="2563091"/>
            <a:chExt cx="2193529" cy="2193530"/>
          </a:xfrm>
        </p:grpSpPr>
        <p:grpSp>
          <p:nvGrpSpPr>
            <p:cNvPr id="25" name="Group 24"/>
            <p:cNvGrpSpPr/>
            <p:nvPr/>
          </p:nvGrpSpPr>
          <p:grpSpPr>
            <a:xfrm>
              <a:off x="4925753" y="2715347"/>
              <a:ext cx="1928323" cy="1906127"/>
              <a:chOff x="4925753" y="2715347"/>
              <a:chExt cx="1928323" cy="1906127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4925753" y="2724510"/>
                <a:ext cx="1928323" cy="1896964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65000"/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grpSp>
            <p:nvGrpSpPr>
              <p:cNvPr id="87" name="Group 86"/>
              <p:cNvGrpSpPr/>
              <p:nvPr/>
            </p:nvGrpSpPr>
            <p:grpSpPr>
              <a:xfrm>
                <a:off x="4925753" y="2715347"/>
                <a:ext cx="1928323" cy="1906127"/>
                <a:chOff x="4740598" y="1980921"/>
                <a:chExt cx="2713174" cy="2681945"/>
              </a:xfrm>
            </p:grpSpPr>
            <p:grpSp>
              <p:nvGrpSpPr>
                <p:cNvPr id="88" name="Group 87"/>
                <p:cNvGrpSpPr/>
                <p:nvPr/>
              </p:nvGrpSpPr>
              <p:grpSpPr>
                <a:xfrm rot="2700000">
                  <a:off x="5162849" y="2362298"/>
                  <a:ext cx="1871486" cy="1913963"/>
                  <a:chOff x="7390265" y="-226120"/>
                  <a:chExt cx="1871486" cy="1913963"/>
                </a:xfrm>
              </p:grpSpPr>
              <p:sp>
                <p:nvSpPr>
                  <p:cNvPr id="93" name="Rectangle 92"/>
                  <p:cNvSpPr/>
                  <p:nvPr/>
                </p:nvSpPr>
                <p:spPr>
                  <a:xfrm>
                    <a:off x="7390265" y="-226120"/>
                    <a:ext cx="1871486" cy="1913963"/>
                  </a:xfrm>
                  <a:prstGeom prst="rect">
                    <a:avLst/>
                  </a:prstGeom>
                  <a:noFill/>
                  <a:ln w="28575">
                    <a:solidFill>
                      <a:schemeClr val="bg1">
                        <a:lumMod val="65000"/>
                        <a:alpha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cxnSp>
                <p:nvCxnSpPr>
                  <p:cNvPr id="94" name="Straight Connector 93"/>
                  <p:cNvCxnSpPr/>
                  <p:nvPr/>
                </p:nvCxnSpPr>
                <p:spPr>
                  <a:xfrm flipV="1">
                    <a:off x="7390265" y="-226119"/>
                    <a:ext cx="1871486" cy="1913962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65000"/>
                        <a:alpha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/>
                  <p:cNvCxnSpPr/>
                  <p:nvPr/>
                </p:nvCxnSpPr>
                <p:spPr>
                  <a:xfrm>
                    <a:off x="7390265" y="-226119"/>
                    <a:ext cx="1871486" cy="1913962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65000"/>
                        <a:alpha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9" name="Isosceles Triangle 88"/>
                <p:cNvSpPr/>
                <p:nvPr/>
              </p:nvSpPr>
              <p:spPr>
                <a:xfrm rot="16200000">
                  <a:off x="4952525" y="2192081"/>
                  <a:ext cx="1871486" cy="2295340"/>
                </a:xfrm>
                <a:prstGeom prst="triangle">
                  <a:avLst/>
                </a:prstGeom>
                <a:noFill/>
                <a:ln w="28575">
                  <a:solidFill>
                    <a:schemeClr val="bg1">
                      <a:lumMod val="65000"/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0" name="Isosceles Triangle 89"/>
                <p:cNvSpPr/>
                <p:nvPr/>
              </p:nvSpPr>
              <p:spPr>
                <a:xfrm rot="16200000" flipV="1">
                  <a:off x="5370359" y="2171610"/>
                  <a:ext cx="1871486" cy="2295340"/>
                </a:xfrm>
                <a:prstGeom prst="triangle">
                  <a:avLst/>
                </a:prstGeom>
                <a:noFill/>
                <a:ln w="28575">
                  <a:solidFill>
                    <a:schemeClr val="bg1">
                      <a:lumMod val="65000"/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1" name="Isosceles Triangle 90"/>
                <p:cNvSpPr/>
                <p:nvPr/>
              </p:nvSpPr>
              <p:spPr>
                <a:xfrm>
                  <a:off x="5176497" y="1980921"/>
                  <a:ext cx="1871486" cy="2295340"/>
                </a:xfrm>
                <a:prstGeom prst="triangle">
                  <a:avLst/>
                </a:prstGeom>
                <a:noFill/>
                <a:ln w="28575">
                  <a:solidFill>
                    <a:schemeClr val="bg1">
                      <a:lumMod val="65000"/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92" name="Isosceles Triangle 91"/>
                <p:cNvSpPr/>
                <p:nvPr/>
              </p:nvSpPr>
              <p:spPr>
                <a:xfrm flipV="1">
                  <a:off x="5153260" y="2367526"/>
                  <a:ext cx="1871486" cy="2295340"/>
                </a:xfrm>
                <a:prstGeom prst="triangle">
                  <a:avLst/>
                </a:prstGeom>
                <a:noFill/>
                <a:ln w="28575">
                  <a:solidFill>
                    <a:schemeClr val="bg1">
                      <a:lumMod val="65000"/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5731844" y="2563091"/>
              <a:ext cx="321026" cy="2193530"/>
              <a:chOff x="5731844" y="2563091"/>
              <a:chExt cx="321026" cy="2193530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5748359" y="2563091"/>
                <a:ext cx="304511" cy="30451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91440" tIns="91440" rIns="91440" bIns="91440" rtlCol="0" anchor="b" anchorCtr="0"/>
              <a:lstStyle/>
              <a:p>
                <a:endParaRPr lang="en-US" sz="800" b="1" kern="0" dirty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5731844" y="4452111"/>
                <a:ext cx="304511" cy="30451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91440" tIns="91440" rIns="91440" bIns="91440" rtlCol="0" anchor="b" anchorCtr="0"/>
              <a:lstStyle/>
              <a:p>
                <a:endParaRPr lang="en-US" sz="800" b="1" kern="0" dirty="0">
                  <a:solidFill>
                    <a:sysClr val="window" lastClr="FFFFFF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797558" y="3499342"/>
              <a:ext cx="2193529" cy="321026"/>
              <a:chOff x="4797558" y="3499342"/>
              <a:chExt cx="2193529" cy="321026"/>
            </a:xfrm>
          </p:grpSpPr>
          <p:sp>
            <p:nvSpPr>
              <p:cNvPr id="82" name="Oval 81"/>
              <p:cNvSpPr/>
              <p:nvPr/>
            </p:nvSpPr>
            <p:spPr>
              <a:xfrm rot="16200000">
                <a:off x="4797557" y="3499343"/>
                <a:ext cx="304511" cy="30451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91440" tIns="91440" rIns="91440" bIns="91440" rtlCol="0" anchor="b" anchorCtr="0"/>
              <a:lstStyle/>
              <a:p>
                <a:endParaRPr lang="en-US" sz="800" b="1" kern="0" dirty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83" name="Oval 82"/>
              <p:cNvSpPr/>
              <p:nvPr/>
            </p:nvSpPr>
            <p:spPr>
              <a:xfrm rot="16200000">
                <a:off x="6686576" y="3515858"/>
                <a:ext cx="304511" cy="30451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91440" tIns="91440" rIns="91440" bIns="91440" rtlCol="0" anchor="b" anchorCtr="0"/>
              <a:lstStyle/>
              <a:p>
                <a:endParaRPr lang="en-US" sz="800" b="1" kern="0" dirty="0">
                  <a:solidFill>
                    <a:sysClr val="window" lastClr="FFFFFF"/>
                  </a:solidFill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5015802" y="2824304"/>
              <a:ext cx="1651927" cy="1628572"/>
              <a:chOff x="5015802" y="2824304"/>
              <a:chExt cx="1651927" cy="1628572"/>
            </a:xfrm>
          </p:grpSpPr>
          <p:sp>
            <p:nvSpPr>
              <p:cNvPr id="78" name="Oval 77"/>
              <p:cNvSpPr/>
              <p:nvPr/>
            </p:nvSpPr>
            <p:spPr>
              <a:xfrm rot="2700000">
                <a:off x="6363218" y="2824305"/>
                <a:ext cx="304511" cy="30451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91440" tIns="91440" rIns="91440" bIns="91440" rtlCol="0" anchor="b" anchorCtr="0"/>
              <a:lstStyle/>
              <a:p>
                <a:endParaRPr lang="en-US" sz="800" b="1" kern="0" dirty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 rot="2700000">
                <a:off x="5015801" y="4148366"/>
                <a:ext cx="304511" cy="30451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91440" tIns="91440" rIns="91440" bIns="91440" rtlCol="0" anchor="b" anchorCtr="0"/>
              <a:lstStyle/>
              <a:p>
                <a:endParaRPr lang="en-US" sz="800" b="1" kern="0" dirty="0">
                  <a:solidFill>
                    <a:sysClr val="window" lastClr="FFFFFF"/>
                  </a:solidFill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028869" y="2814018"/>
              <a:ext cx="1628572" cy="1651926"/>
              <a:chOff x="5028869" y="2814018"/>
              <a:chExt cx="1628572" cy="1651926"/>
            </a:xfrm>
          </p:grpSpPr>
          <p:sp>
            <p:nvSpPr>
              <p:cNvPr id="76" name="Oval 75"/>
              <p:cNvSpPr/>
              <p:nvPr/>
            </p:nvSpPr>
            <p:spPr>
              <a:xfrm rot="18900000">
                <a:off x="5028869" y="2814018"/>
                <a:ext cx="304511" cy="30451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91440" tIns="91440" rIns="91440" bIns="91440" rtlCol="0" anchor="b" anchorCtr="0"/>
              <a:lstStyle/>
              <a:p>
                <a:endParaRPr lang="en-US" sz="800" b="1" kern="0" dirty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 rot="18900000">
                <a:off x="6352930" y="4161434"/>
                <a:ext cx="304511" cy="30451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91440" tIns="91440" rIns="91440" bIns="91440" rtlCol="0" anchor="b" anchorCtr="0"/>
              <a:lstStyle/>
              <a:p>
                <a:endParaRPr lang="en-US" sz="800" b="1" kern="0" dirty="0">
                  <a:solidFill>
                    <a:sysClr val="window" lastClr="FFFFFF"/>
                  </a:solidFill>
                </a:endParaRPr>
              </a:p>
            </p:txBody>
          </p:sp>
        </p:grpSp>
      </p:grpSp>
      <p:sp>
        <p:nvSpPr>
          <p:cNvPr id="104" name="Cloud Callout 103"/>
          <p:cNvSpPr/>
          <p:nvPr/>
        </p:nvSpPr>
        <p:spPr>
          <a:xfrm>
            <a:off x="6410670" y="3072741"/>
            <a:ext cx="1337129" cy="1297643"/>
          </a:xfrm>
          <a:prstGeom prst="cloudCallout">
            <a:avLst>
              <a:gd name="adj1" fmla="val 39667"/>
              <a:gd name="adj2" fmla="val -11684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100" dirty="0" smtClean="0"/>
              <a:t>Validation Nodes act as computer accountants</a:t>
            </a:r>
            <a:endParaRPr lang="en-US" sz="1100" dirty="0"/>
          </a:p>
        </p:txBody>
      </p:sp>
      <p:sp>
        <p:nvSpPr>
          <p:cNvPr id="105" name="TextBox 104"/>
          <p:cNvSpPr txBox="1"/>
          <p:nvPr/>
        </p:nvSpPr>
        <p:spPr>
          <a:xfrm>
            <a:off x="8115431" y="3538188"/>
            <a:ext cx="551942" cy="30723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Bob</a:t>
            </a:r>
            <a:endParaRPr lang="en-US" sz="1400" b="1" baseline="-25000" dirty="0" smtClean="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679930" y="2821512"/>
            <a:ext cx="551942" cy="30723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Alice</a:t>
            </a:r>
            <a:endParaRPr lang="en-US" sz="1400" b="1" baseline="-25000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4520499" y="2686767"/>
            <a:ext cx="1159431" cy="204332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Transaction posted to network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7222964" y="1804950"/>
            <a:ext cx="1036244" cy="254000"/>
          </a:xfrm>
          <a:prstGeom prst="roundRect">
            <a:avLst>
              <a:gd name="adj" fmla="val 8911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 smtClean="0"/>
              <a:t>Transaction 134</a:t>
            </a:r>
            <a:endParaRPr lang="en-US" sz="1000" dirty="0"/>
          </a:p>
        </p:txBody>
      </p:sp>
      <p:sp>
        <p:nvSpPr>
          <p:cNvPr id="97" name="Rounded Rectangle 96"/>
          <p:cNvSpPr/>
          <p:nvPr/>
        </p:nvSpPr>
        <p:spPr>
          <a:xfrm>
            <a:off x="7222964" y="1480515"/>
            <a:ext cx="1036244" cy="254000"/>
          </a:xfrm>
          <a:prstGeom prst="roundRect">
            <a:avLst>
              <a:gd name="adj" fmla="val 8911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 smtClean="0"/>
              <a:t>Transaction 133</a:t>
            </a:r>
            <a:endParaRPr lang="en-US" sz="1000" dirty="0"/>
          </a:p>
        </p:txBody>
      </p:sp>
      <p:sp>
        <p:nvSpPr>
          <p:cNvPr id="98" name="Rounded Rectangle 97"/>
          <p:cNvSpPr/>
          <p:nvPr/>
        </p:nvSpPr>
        <p:spPr>
          <a:xfrm>
            <a:off x="7222964" y="1156080"/>
            <a:ext cx="1036244" cy="254000"/>
          </a:xfrm>
          <a:prstGeom prst="roundRect">
            <a:avLst>
              <a:gd name="adj" fmla="val 8911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 smtClean="0"/>
              <a:t>Transaction 132</a:t>
            </a:r>
            <a:endParaRPr lang="en-US" sz="1000" dirty="0"/>
          </a:p>
        </p:txBody>
      </p:sp>
      <p:sp>
        <p:nvSpPr>
          <p:cNvPr id="99" name="Rounded Rectangle 98"/>
          <p:cNvSpPr/>
          <p:nvPr/>
        </p:nvSpPr>
        <p:spPr>
          <a:xfrm>
            <a:off x="7222964" y="831645"/>
            <a:ext cx="1036244" cy="254000"/>
          </a:xfrm>
          <a:prstGeom prst="roundRect">
            <a:avLst>
              <a:gd name="adj" fmla="val 8911"/>
            </a:avLst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 smtClean="0"/>
              <a:t>Transaction 131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54263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188" y="238305"/>
            <a:ext cx="3231311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Technical Structure of a Blockchain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604140" y="3388557"/>
            <a:ext cx="4332476" cy="337940"/>
            <a:chOff x="419194" y="3617470"/>
            <a:chExt cx="4332476" cy="337940"/>
          </a:xfrm>
        </p:grpSpPr>
        <p:sp>
          <p:nvSpPr>
            <p:cNvPr id="78" name="Oval 77"/>
            <p:cNvSpPr/>
            <p:nvPr/>
          </p:nvSpPr>
          <p:spPr>
            <a:xfrm>
              <a:off x="419194" y="3617470"/>
              <a:ext cx="337940" cy="3379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21115" y="3625849"/>
              <a:ext cx="3930555" cy="32118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Transactions are grouped into a block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04140" y="3787817"/>
            <a:ext cx="4746902" cy="337940"/>
            <a:chOff x="419194" y="4141641"/>
            <a:chExt cx="4746902" cy="337940"/>
          </a:xfrm>
        </p:grpSpPr>
        <p:sp>
          <p:nvSpPr>
            <p:cNvPr id="79" name="Oval 78"/>
            <p:cNvSpPr/>
            <p:nvPr/>
          </p:nvSpPr>
          <p:spPr>
            <a:xfrm>
              <a:off x="419194" y="4141641"/>
              <a:ext cx="337940" cy="3379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821115" y="4150020"/>
              <a:ext cx="4344981" cy="32118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Transactions are pair-wised hashed into a Merkle </a:t>
              </a:r>
              <a:r>
                <a:rPr lang="en-US" sz="1400" dirty="0">
                  <a:latin typeface="Arial" pitchFamily="34" charset="0"/>
                  <a:cs typeface="Arial" pitchFamily="34" charset="0"/>
                </a:rPr>
                <a:t>T</a:t>
              </a:r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ree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604140" y="4187077"/>
            <a:ext cx="4746902" cy="337940"/>
            <a:chOff x="419194" y="4660710"/>
            <a:chExt cx="4746902" cy="337940"/>
          </a:xfrm>
        </p:grpSpPr>
        <p:sp>
          <p:nvSpPr>
            <p:cNvPr id="80" name="Oval 79"/>
            <p:cNvSpPr/>
            <p:nvPr/>
          </p:nvSpPr>
          <p:spPr>
            <a:xfrm>
              <a:off x="419194" y="4660710"/>
              <a:ext cx="337940" cy="3379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21115" y="4669089"/>
              <a:ext cx="4344981" cy="32118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Blocks refer to hash of previous block in chain </a:t>
              </a:r>
            </a:p>
          </p:txBody>
        </p:sp>
      </p:grpSp>
      <p:sp>
        <p:nvSpPr>
          <p:cNvPr id="101" name="Right Bracket 100"/>
          <p:cNvSpPr/>
          <p:nvPr/>
        </p:nvSpPr>
        <p:spPr>
          <a:xfrm>
            <a:off x="5319755" y="3484230"/>
            <a:ext cx="45719" cy="1449608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6" name="TextBox 105"/>
          <p:cNvSpPr txBox="1"/>
          <p:nvPr/>
        </p:nvSpPr>
        <p:spPr>
          <a:xfrm>
            <a:off x="5509405" y="3528353"/>
            <a:ext cx="3380135" cy="12856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i="1" dirty="0" smtClean="0">
                <a:latin typeface="Arial" pitchFamily="34" charset="0"/>
                <a:cs typeface="Arial" pitchFamily="34" charset="0"/>
              </a:rPr>
              <a:t>Integrity</a:t>
            </a:r>
            <a:r>
              <a:rPr lang="en-US" sz="1600" i="1" dirty="0" smtClean="0">
                <a:latin typeface="Arial" pitchFamily="34" charset="0"/>
                <a:cs typeface="Arial" pitchFamily="34" charset="0"/>
              </a:rPr>
              <a:t>: Valid blocks cannot be inserted into the chain without decrypting and encrypting all previous blocks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456161" y="979883"/>
            <a:ext cx="1194653" cy="2233399"/>
            <a:chOff x="2292349" y="1123950"/>
            <a:chExt cx="1194653" cy="2233399"/>
          </a:xfrm>
        </p:grpSpPr>
        <p:sp>
          <p:nvSpPr>
            <p:cNvPr id="29" name="Rounded Rectangle 28"/>
            <p:cNvSpPr/>
            <p:nvPr/>
          </p:nvSpPr>
          <p:spPr>
            <a:xfrm>
              <a:off x="2292349" y="1123950"/>
              <a:ext cx="1194653" cy="2233399"/>
            </a:xfrm>
            <a:prstGeom prst="roundRect">
              <a:avLst>
                <a:gd name="adj" fmla="val 378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1027" name="Picture 3" descr="C:\Users\mjacob9\AppData\Local\Microsoft\Windows\Temporary Internet Files\Content.IE5\TDT4W0BT\lock2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3724" y="1153000"/>
              <a:ext cx="186302" cy="271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ounded Rectangle 29"/>
            <p:cNvSpPr/>
            <p:nvPr/>
          </p:nvSpPr>
          <p:spPr>
            <a:xfrm>
              <a:off x="2371553" y="1841581"/>
              <a:ext cx="1036244" cy="254000"/>
            </a:xfrm>
            <a:prstGeom prst="roundRect">
              <a:avLst>
                <a:gd name="adj" fmla="val 891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000" dirty="0" smtClean="0"/>
                <a:t>Transaction 101</a:t>
              </a:r>
              <a:endParaRPr lang="en-US" sz="1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32475" y="1189629"/>
              <a:ext cx="914400" cy="1978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Block 10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432475" y="3102598"/>
              <a:ext cx="914400" cy="1978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Timestamp 10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371553" y="2149829"/>
              <a:ext cx="1036244" cy="254000"/>
            </a:xfrm>
            <a:prstGeom prst="roundRect">
              <a:avLst>
                <a:gd name="adj" fmla="val 891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000" dirty="0" smtClean="0"/>
                <a:t>Transaction 102</a:t>
              </a:r>
              <a:endParaRPr lang="en-US" sz="1000" dirty="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371553" y="2458077"/>
              <a:ext cx="1036244" cy="254000"/>
            </a:xfrm>
            <a:prstGeom prst="roundRect">
              <a:avLst>
                <a:gd name="adj" fmla="val 891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000" dirty="0" smtClean="0"/>
                <a:t>Transaction 103</a:t>
              </a:r>
              <a:endParaRPr lang="en-US" sz="10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2371553" y="2766325"/>
              <a:ext cx="1036244" cy="254000"/>
            </a:xfrm>
            <a:prstGeom prst="roundRect">
              <a:avLst>
                <a:gd name="adj" fmla="val 891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000" dirty="0" smtClean="0"/>
                <a:t>Transaction 104</a:t>
              </a:r>
              <a:endParaRPr lang="en-US" sz="1000" dirty="0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2371553" y="1533333"/>
              <a:ext cx="1036244" cy="254000"/>
            </a:xfrm>
            <a:prstGeom prst="roundRect">
              <a:avLst>
                <a:gd name="adj" fmla="val 89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Reference to #9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256229" y="979883"/>
            <a:ext cx="1194653" cy="2233399"/>
            <a:chOff x="2292349" y="1123950"/>
            <a:chExt cx="1194653" cy="2233399"/>
          </a:xfrm>
        </p:grpSpPr>
        <p:sp>
          <p:nvSpPr>
            <p:cNvPr id="45" name="Rounded Rectangle 44"/>
            <p:cNvSpPr/>
            <p:nvPr/>
          </p:nvSpPr>
          <p:spPr>
            <a:xfrm>
              <a:off x="2292349" y="1123950"/>
              <a:ext cx="1194653" cy="2233399"/>
            </a:xfrm>
            <a:prstGeom prst="roundRect">
              <a:avLst>
                <a:gd name="adj" fmla="val 378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46" name="Picture 3" descr="C:\Users\mjacob9\AppData\Local\Microsoft\Windows\Temporary Internet Files\Content.IE5\TDT4W0BT\lock2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3724" y="1153000"/>
              <a:ext cx="186302" cy="271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ounded Rectangle 46"/>
            <p:cNvSpPr/>
            <p:nvPr/>
          </p:nvSpPr>
          <p:spPr>
            <a:xfrm>
              <a:off x="2371553" y="1841581"/>
              <a:ext cx="1036244" cy="254000"/>
            </a:xfrm>
            <a:prstGeom prst="roundRect">
              <a:avLst>
                <a:gd name="adj" fmla="val 891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000" dirty="0" smtClean="0"/>
                <a:t>Transaction 111</a:t>
              </a:r>
              <a:endParaRPr lang="en-US" sz="10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32475" y="1189629"/>
              <a:ext cx="914400" cy="1978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Block 11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432475" y="3102598"/>
              <a:ext cx="914400" cy="1978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Timestamp 11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371553" y="2149829"/>
              <a:ext cx="1036244" cy="254000"/>
            </a:xfrm>
            <a:prstGeom prst="roundRect">
              <a:avLst>
                <a:gd name="adj" fmla="val 891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000" dirty="0" smtClean="0"/>
                <a:t>Transaction 112</a:t>
              </a:r>
              <a:endParaRPr lang="en-US" sz="1000" dirty="0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371553" y="2458077"/>
              <a:ext cx="1036244" cy="254000"/>
            </a:xfrm>
            <a:prstGeom prst="roundRect">
              <a:avLst>
                <a:gd name="adj" fmla="val 891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000" dirty="0" smtClean="0"/>
                <a:t>Transaction 113</a:t>
              </a:r>
              <a:endParaRPr lang="en-US" sz="1000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2371553" y="2766325"/>
              <a:ext cx="1036244" cy="254000"/>
            </a:xfrm>
            <a:prstGeom prst="roundRect">
              <a:avLst>
                <a:gd name="adj" fmla="val 891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000" dirty="0" smtClean="0"/>
                <a:t>Transaction 114</a:t>
              </a:r>
              <a:endParaRPr lang="en-US" sz="1000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2371553" y="1533333"/>
              <a:ext cx="1036244" cy="254000"/>
            </a:xfrm>
            <a:prstGeom prst="roundRect">
              <a:avLst>
                <a:gd name="adj" fmla="val 89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Reference to #10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056296" y="979883"/>
            <a:ext cx="1194653" cy="2233399"/>
            <a:chOff x="2292349" y="1123950"/>
            <a:chExt cx="1194653" cy="2233399"/>
          </a:xfrm>
        </p:grpSpPr>
        <p:sp>
          <p:nvSpPr>
            <p:cNvPr id="55" name="Rounded Rectangle 54"/>
            <p:cNvSpPr/>
            <p:nvPr/>
          </p:nvSpPr>
          <p:spPr>
            <a:xfrm>
              <a:off x="2292349" y="1123950"/>
              <a:ext cx="1194653" cy="2233399"/>
            </a:xfrm>
            <a:prstGeom prst="roundRect">
              <a:avLst>
                <a:gd name="adj" fmla="val 378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pic>
          <p:nvPicPr>
            <p:cNvPr id="56" name="Picture 3" descr="C:\Users\mjacob9\AppData\Local\Microsoft\Windows\Temporary Internet Files\Content.IE5\TDT4W0BT\lock2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3724" y="1153000"/>
              <a:ext cx="186302" cy="271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ounded Rectangle 56"/>
            <p:cNvSpPr/>
            <p:nvPr/>
          </p:nvSpPr>
          <p:spPr>
            <a:xfrm>
              <a:off x="2371553" y="1841581"/>
              <a:ext cx="1036244" cy="254000"/>
            </a:xfrm>
            <a:prstGeom prst="roundRect">
              <a:avLst>
                <a:gd name="adj" fmla="val 891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000" dirty="0" smtClean="0"/>
                <a:t>Transaction 121</a:t>
              </a:r>
              <a:endParaRPr lang="en-US" sz="10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432475" y="1189629"/>
              <a:ext cx="914400" cy="1978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Block 12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432475" y="3102598"/>
              <a:ext cx="914400" cy="1978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Timestamp 12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371553" y="2149829"/>
              <a:ext cx="1036244" cy="254000"/>
            </a:xfrm>
            <a:prstGeom prst="roundRect">
              <a:avLst>
                <a:gd name="adj" fmla="val 891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000" dirty="0" smtClean="0"/>
                <a:t>Transaction 122</a:t>
              </a:r>
              <a:endParaRPr lang="en-US" sz="1000" dirty="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2371553" y="2458077"/>
              <a:ext cx="1036244" cy="254000"/>
            </a:xfrm>
            <a:prstGeom prst="roundRect">
              <a:avLst>
                <a:gd name="adj" fmla="val 891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000" dirty="0" smtClean="0"/>
                <a:t>Transaction 123</a:t>
              </a:r>
              <a:endParaRPr lang="en-US" sz="1000" dirty="0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371553" y="2766325"/>
              <a:ext cx="1036244" cy="254000"/>
            </a:xfrm>
            <a:prstGeom prst="roundRect">
              <a:avLst>
                <a:gd name="adj" fmla="val 891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000" dirty="0" smtClean="0"/>
                <a:t>Transaction 124</a:t>
              </a:r>
              <a:endParaRPr lang="en-US" sz="1000" dirty="0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371553" y="1533333"/>
              <a:ext cx="1036244" cy="254000"/>
            </a:xfrm>
            <a:prstGeom prst="roundRect">
              <a:avLst>
                <a:gd name="adj" fmla="val 89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</a:rPr>
                <a:t>Reference to #11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Straight Arrow Connector 35"/>
          <p:cNvCxnSpPr>
            <a:stCxn id="53" idx="1"/>
            <a:endCxn id="1027" idx="3"/>
          </p:cNvCxnSpPr>
          <p:nvPr/>
        </p:nvCxnSpPr>
        <p:spPr>
          <a:xfrm rot="10800000">
            <a:off x="3603839" y="1144508"/>
            <a:ext cx="731595" cy="37175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35"/>
          <p:cNvCxnSpPr>
            <a:stCxn id="63" idx="1"/>
            <a:endCxn id="46" idx="3"/>
          </p:cNvCxnSpPr>
          <p:nvPr/>
        </p:nvCxnSpPr>
        <p:spPr>
          <a:xfrm rot="10800000">
            <a:off x="5403906" y="1144508"/>
            <a:ext cx="731594" cy="37175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Left Brace 63"/>
          <p:cNvSpPr/>
          <p:nvPr/>
        </p:nvSpPr>
        <p:spPr>
          <a:xfrm>
            <a:off x="2317329" y="1389266"/>
            <a:ext cx="95297" cy="166821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35"/>
          <p:cNvCxnSpPr>
            <a:stCxn id="64" idx="1"/>
            <a:endCxn id="87" idx="3"/>
          </p:cNvCxnSpPr>
          <p:nvPr/>
        </p:nvCxnSpPr>
        <p:spPr>
          <a:xfrm rot="10800000" flipV="1">
            <a:off x="1933217" y="2223372"/>
            <a:ext cx="384113" cy="67620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432328" y="637038"/>
            <a:ext cx="914400" cy="1364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Hash Results</a:t>
            </a:r>
          </a:p>
        </p:txBody>
      </p:sp>
      <p:sp>
        <p:nvSpPr>
          <p:cNvPr id="70" name="Oval 69"/>
          <p:cNvSpPr/>
          <p:nvPr/>
        </p:nvSpPr>
        <p:spPr>
          <a:xfrm>
            <a:off x="2393244" y="889515"/>
            <a:ext cx="238836" cy="23883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1312480" y="875874"/>
            <a:ext cx="238836" cy="23883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3849765" y="1587948"/>
            <a:ext cx="238836" cy="23883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3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4734137" y="697492"/>
            <a:ext cx="238836" cy="23883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4</a:t>
            </a:r>
            <a:endParaRPr lang="en-US" sz="1000" dirty="0">
              <a:solidFill>
                <a:schemeClr val="tx1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604140" y="4586336"/>
            <a:ext cx="4746902" cy="337940"/>
            <a:chOff x="419194" y="4660710"/>
            <a:chExt cx="4746902" cy="337940"/>
          </a:xfrm>
        </p:grpSpPr>
        <p:sp>
          <p:nvSpPr>
            <p:cNvPr id="68" name="Oval 67"/>
            <p:cNvSpPr/>
            <p:nvPr/>
          </p:nvSpPr>
          <p:spPr>
            <a:xfrm>
              <a:off x="419194" y="4660710"/>
              <a:ext cx="337940" cy="3379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21115" y="4669089"/>
              <a:ext cx="4344981" cy="32118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Blocks are verified and voted on by validation nodes</a:t>
              </a:r>
            </a:p>
          </p:txBody>
        </p:sp>
      </p:grpSp>
      <p:pic>
        <p:nvPicPr>
          <p:cNvPr id="92" name="Picture 3" descr="C:\Users\mjacob9\AppData\Local\Microsoft\Windows\Temporary Internet Files\Content.IE5\TDT4W0BT\lock2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57" y="1623919"/>
            <a:ext cx="246612" cy="35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515311" y="2189413"/>
            <a:ext cx="1417905" cy="837167"/>
            <a:chOff x="7254767" y="1314086"/>
            <a:chExt cx="1417905" cy="837167"/>
          </a:xfrm>
        </p:grpSpPr>
        <p:grpSp>
          <p:nvGrpSpPr>
            <p:cNvPr id="5" name="Group 4"/>
            <p:cNvGrpSpPr/>
            <p:nvPr/>
          </p:nvGrpSpPr>
          <p:grpSpPr>
            <a:xfrm>
              <a:off x="7254767" y="1897253"/>
              <a:ext cx="677249" cy="254000"/>
              <a:chOff x="7254767" y="1897253"/>
              <a:chExt cx="677249" cy="254000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7254767" y="1897253"/>
                <a:ext cx="306921" cy="254000"/>
              </a:xfrm>
              <a:prstGeom prst="roundRect">
                <a:avLst>
                  <a:gd name="adj" fmla="val 8911"/>
                </a:avLst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800" dirty="0" err="1" smtClean="0"/>
                  <a:t>Tx</a:t>
                </a:r>
                <a:r>
                  <a:rPr lang="en-US" sz="800" dirty="0" smtClean="0"/>
                  <a:t> A</a:t>
                </a:r>
                <a:endParaRPr lang="en-US" sz="800" dirty="0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7625095" y="1897253"/>
                <a:ext cx="306921" cy="254000"/>
              </a:xfrm>
              <a:prstGeom prst="roundRect">
                <a:avLst>
                  <a:gd name="adj" fmla="val 8911"/>
                </a:avLst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800" dirty="0" err="1" smtClean="0"/>
                  <a:t>Tx</a:t>
                </a:r>
                <a:endParaRPr lang="en-US" sz="800" dirty="0" smtClean="0"/>
              </a:p>
              <a:p>
                <a:pPr algn="ctr"/>
                <a:r>
                  <a:rPr lang="en-US" sz="800" dirty="0"/>
                  <a:t>B</a:t>
                </a: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995423" y="1897253"/>
              <a:ext cx="677249" cy="254000"/>
              <a:chOff x="7995423" y="1897253"/>
              <a:chExt cx="677249" cy="254000"/>
            </a:xfrm>
          </p:grpSpPr>
          <p:sp>
            <p:nvSpPr>
              <p:cNvPr id="86" name="Rounded Rectangle 85"/>
              <p:cNvSpPr/>
              <p:nvPr/>
            </p:nvSpPr>
            <p:spPr>
              <a:xfrm>
                <a:off x="7995423" y="1897253"/>
                <a:ext cx="306921" cy="254000"/>
              </a:xfrm>
              <a:prstGeom prst="roundRect">
                <a:avLst>
                  <a:gd name="adj" fmla="val 8911"/>
                </a:avLst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800" dirty="0" err="1" smtClean="0"/>
                  <a:t>Tx</a:t>
                </a:r>
                <a:endParaRPr lang="en-US" sz="800" dirty="0" smtClean="0"/>
              </a:p>
              <a:p>
                <a:pPr algn="ctr"/>
                <a:r>
                  <a:rPr lang="en-US" sz="800" dirty="0"/>
                  <a:t>C</a:t>
                </a:r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8365751" y="1897253"/>
                <a:ext cx="306921" cy="254000"/>
              </a:xfrm>
              <a:prstGeom prst="roundRect">
                <a:avLst>
                  <a:gd name="adj" fmla="val 8911"/>
                </a:avLst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800" dirty="0" err="1" smtClean="0"/>
                  <a:t>Tx</a:t>
                </a:r>
                <a:endParaRPr lang="en-US" sz="800" dirty="0" smtClean="0"/>
              </a:p>
              <a:p>
                <a:pPr algn="ctr"/>
                <a:r>
                  <a:rPr lang="en-US" sz="800" dirty="0"/>
                  <a:t>D</a:t>
                </a:r>
              </a:p>
            </p:txBody>
          </p:sp>
        </p:grpSp>
        <p:pic>
          <p:nvPicPr>
            <p:cNvPr id="90" name="Picture 3" descr="C:\Users\mjacob9\AppData\Local\Microsoft\Windows\Temporary Internet Files\Content.IE5\TDT4W0BT\lock2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0085" y="1315009"/>
              <a:ext cx="246612" cy="358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3" descr="C:\Users\mjacob9\AppData\Local\Microsoft\Windows\Temporary Internet Files\Content.IE5\TDT4W0BT\lock2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0741" y="1314086"/>
              <a:ext cx="246612" cy="358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/>
            <p:cNvCxnSpPr>
              <a:stCxn id="82" idx="0"/>
              <a:endCxn id="90" idx="2"/>
            </p:cNvCxnSpPr>
            <p:nvPr/>
          </p:nvCxnSpPr>
          <p:spPr>
            <a:xfrm flipV="1">
              <a:off x="7408228" y="1673935"/>
              <a:ext cx="185163" cy="2233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85" idx="0"/>
              <a:endCxn id="90" idx="2"/>
            </p:cNvCxnSpPr>
            <p:nvPr/>
          </p:nvCxnSpPr>
          <p:spPr>
            <a:xfrm flipH="1" flipV="1">
              <a:off x="7593391" y="1673935"/>
              <a:ext cx="185165" cy="2233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86" idx="0"/>
              <a:endCxn id="91" idx="2"/>
            </p:cNvCxnSpPr>
            <p:nvPr/>
          </p:nvCxnSpPr>
          <p:spPr>
            <a:xfrm flipV="1">
              <a:off x="8148884" y="1673012"/>
              <a:ext cx="185163" cy="2242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87" idx="0"/>
              <a:endCxn id="91" idx="2"/>
            </p:cNvCxnSpPr>
            <p:nvPr/>
          </p:nvCxnSpPr>
          <p:spPr>
            <a:xfrm flipH="1" flipV="1">
              <a:off x="8334047" y="1673012"/>
              <a:ext cx="185165" cy="2242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Straight Arrow Connector 94"/>
          <p:cNvCxnSpPr>
            <a:stCxn id="90" idx="0"/>
            <a:endCxn id="92" idx="2"/>
          </p:cNvCxnSpPr>
          <p:nvPr/>
        </p:nvCxnSpPr>
        <p:spPr>
          <a:xfrm flipV="1">
            <a:off x="853935" y="1982845"/>
            <a:ext cx="370328" cy="20749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1" idx="0"/>
            <a:endCxn id="92" idx="2"/>
          </p:cNvCxnSpPr>
          <p:nvPr/>
        </p:nvCxnSpPr>
        <p:spPr>
          <a:xfrm flipH="1" flipV="1">
            <a:off x="1224263" y="1982845"/>
            <a:ext cx="370328" cy="20656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35"/>
          <p:cNvCxnSpPr>
            <a:stCxn id="92" idx="0"/>
            <a:endCxn id="1027" idx="0"/>
          </p:cNvCxnSpPr>
          <p:nvPr/>
        </p:nvCxnSpPr>
        <p:spPr>
          <a:xfrm rot="5400000" flipH="1" flipV="1">
            <a:off x="2059982" y="173214"/>
            <a:ext cx="614986" cy="2286424"/>
          </a:xfrm>
          <a:prstGeom prst="bentConnector3">
            <a:avLst>
              <a:gd name="adj1" fmla="val 137172"/>
            </a:avLst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936375" y="2300637"/>
            <a:ext cx="575776" cy="1364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dirty="0" smtClean="0">
                <a:latin typeface="Arial" pitchFamily="34" charset="0"/>
                <a:cs typeface="Arial" pitchFamily="34" charset="0"/>
              </a:rPr>
              <a:t>Hash</a:t>
            </a:r>
          </a:p>
        </p:txBody>
      </p:sp>
    </p:spTree>
    <p:extLst>
      <p:ext uri="{BB962C8B-B14F-4D97-AF65-F5344CB8AC3E}">
        <p14:creationId xmlns:p14="http://schemas.microsoft.com/office/powerpoint/2010/main" val="1990650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199" y="421879"/>
            <a:ext cx="8284191" cy="3262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Imagine the Private Healthcare “Blockchain 3.0” Possibilities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12597" y="971766"/>
            <a:ext cx="5562918" cy="3543508"/>
            <a:chOff x="1424732" y="971766"/>
            <a:chExt cx="5562918" cy="3543508"/>
          </a:xfrm>
        </p:grpSpPr>
        <p:sp>
          <p:nvSpPr>
            <p:cNvPr id="67" name="Oval 66"/>
            <p:cNvSpPr/>
            <p:nvPr/>
          </p:nvSpPr>
          <p:spPr>
            <a:xfrm>
              <a:off x="2948924" y="1395030"/>
              <a:ext cx="2713174" cy="2669052"/>
            </a:xfrm>
            <a:prstGeom prst="ellipse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144" name="Group 143"/>
            <p:cNvGrpSpPr/>
            <p:nvPr/>
          </p:nvGrpSpPr>
          <p:grpSpPr>
            <a:xfrm rot="2700000">
              <a:off x="3371175" y="1763514"/>
              <a:ext cx="1871486" cy="1913963"/>
              <a:chOff x="7390265" y="-226120"/>
              <a:chExt cx="1871486" cy="1913963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7390265" y="-226120"/>
                <a:ext cx="1871486" cy="1913963"/>
              </a:xfrm>
              <a:prstGeom prst="rect">
                <a:avLst/>
              </a:prstGeom>
              <a:noFill/>
              <a:ln w="222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cxnSp>
            <p:nvCxnSpPr>
              <p:cNvPr id="146" name="Straight Connector 145"/>
              <p:cNvCxnSpPr/>
              <p:nvPr/>
            </p:nvCxnSpPr>
            <p:spPr>
              <a:xfrm flipV="1">
                <a:off x="7390265" y="-226119"/>
                <a:ext cx="1871486" cy="1913962"/>
              </a:xfrm>
              <a:prstGeom prst="line">
                <a:avLst/>
              </a:prstGeom>
              <a:ln w="222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7390265" y="-226119"/>
                <a:ext cx="1871486" cy="1913962"/>
              </a:xfrm>
              <a:prstGeom prst="line">
                <a:avLst/>
              </a:prstGeom>
              <a:ln w="222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Isosceles Triangle 147"/>
            <p:cNvSpPr/>
            <p:nvPr/>
          </p:nvSpPr>
          <p:spPr>
            <a:xfrm rot="16200000">
              <a:off x="3160851" y="1593297"/>
              <a:ext cx="1871486" cy="2295340"/>
            </a:xfrm>
            <a:prstGeom prst="triangle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9" name="Isosceles Triangle 148"/>
            <p:cNvSpPr/>
            <p:nvPr/>
          </p:nvSpPr>
          <p:spPr>
            <a:xfrm rot="16200000" flipV="1">
              <a:off x="3578685" y="1572826"/>
              <a:ext cx="1871486" cy="2295340"/>
            </a:xfrm>
            <a:prstGeom prst="triangle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2" name="Isosceles Triangle 151"/>
            <p:cNvSpPr/>
            <p:nvPr/>
          </p:nvSpPr>
          <p:spPr>
            <a:xfrm>
              <a:off x="3384823" y="1382137"/>
              <a:ext cx="1871486" cy="2295340"/>
            </a:xfrm>
            <a:prstGeom prst="triangle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3" name="Isosceles Triangle 152"/>
            <p:cNvSpPr/>
            <p:nvPr/>
          </p:nvSpPr>
          <p:spPr>
            <a:xfrm flipV="1">
              <a:off x="3361586" y="1768742"/>
              <a:ext cx="1871486" cy="2295340"/>
            </a:xfrm>
            <a:prstGeom prst="triangle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cxnSp>
          <p:nvCxnSpPr>
            <p:cNvPr id="233" name="Straight Connector 232"/>
            <p:cNvCxnSpPr>
              <a:stCxn id="149" idx="2"/>
              <a:endCxn id="67" idx="7"/>
            </p:cNvCxnSpPr>
            <p:nvPr/>
          </p:nvCxnSpPr>
          <p:spPr>
            <a:xfrm flipV="1">
              <a:off x="3366758" y="1785904"/>
              <a:ext cx="1898005" cy="1870335"/>
            </a:xfrm>
            <a:prstGeom prst="line">
              <a:avLst/>
            </a:prstGeom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152" idx="4"/>
              <a:endCxn id="149" idx="4"/>
            </p:cNvCxnSpPr>
            <p:nvPr/>
          </p:nvCxnSpPr>
          <p:spPr>
            <a:xfrm flipH="1" flipV="1">
              <a:off x="3366758" y="1784753"/>
              <a:ext cx="1889551" cy="1892724"/>
            </a:xfrm>
            <a:prstGeom prst="line">
              <a:avLst/>
            </a:prstGeom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>
            <a:xfrm>
              <a:off x="4100507" y="1184033"/>
              <a:ext cx="428450" cy="4284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91440" tIns="91440" rIns="91440" bIns="91440" rtlCol="0" anchor="b" anchorCtr="0"/>
            <a:lstStyle/>
            <a:p>
              <a:endParaRPr lang="en-US" sz="800" b="1" kern="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4077270" y="3841907"/>
              <a:ext cx="428450" cy="4284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91440" tIns="91440" rIns="91440" bIns="91440" rtlCol="0" anchor="b" anchorCtr="0"/>
            <a:lstStyle/>
            <a:p>
              <a:endParaRPr lang="en-US" sz="800" b="1" kern="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 rot="16200000">
              <a:off x="2762717" y="2501352"/>
              <a:ext cx="428450" cy="4284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91440" tIns="91440" rIns="91440" bIns="91440" rtlCol="0" anchor="b" anchorCtr="0"/>
            <a:lstStyle/>
            <a:p>
              <a:endParaRPr lang="en-US" sz="800" b="1" kern="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 rot="16200000">
              <a:off x="5420591" y="2524588"/>
              <a:ext cx="428450" cy="4284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91440" tIns="91440" rIns="91440" bIns="91440" rtlCol="0" anchor="b" anchorCtr="0"/>
            <a:lstStyle/>
            <a:p>
              <a:endParaRPr lang="en-US" sz="800" b="1" kern="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 rot="2700000">
              <a:off x="5023230" y="1551564"/>
              <a:ext cx="428450" cy="42845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91440" tIns="91440" rIns="91440" bIns="91440" rtlCol="0" anchor="b" anchorCtr="0"/>
            <a:lstStyle/>
            <a:p>
              <a:endParaRPr lang="en-US" sz="800" b="1" kern="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 rot="2700000">
              <a:off x="3127399" y="3414534"/>
              <a:ext cx="428450" cy="42845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91440" tIns="91440" rIns="91440" bIns="91440" rtlCol="0" anchor="b" anchorCtr="0"/>
            <a:lstStyle/>
            <a:p>
              <a:endParaRPr lang="en-US" sz="800" b="1" kern="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165" name="Oval 164"/>
            <p:cNvSpPr/>
            <p:nvPr/>
          </p:nvSpPr>
          <p:spPr>
            <a:xfrm rot="18900000">
              <a:off x="3145785" y="1537089"/>
              <a:ext cx="428450" cy="42845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91440" tIns="91440" rIns="91440" bIns="91440" rtlCol="0" anchor="b" anchorCtr="0"/>
            <a:lstStyle/>
            <a:p>
              <a:endParaRPr lang="en-US" sz="800" b="1" kern="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166" name="Oval 165"/>
            <p:cNvSpPr/>
            <p:nvPr/>
          </p:nvSpPr>
          <p:spPr>
            <a:xfrm rot="18900000">
              <a:off x="5008754" y="3432921"/>
              <a:ext cx="428450" cy="42845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91440" tIns="91440" rIns="91440" bIns="91440" rtlCol="0" anchor="b" anchorCtr="0"/>
            <a:lstStyle/>
            <a:p>
              <a:endParaRPr lang="en-US" sz="800" b="1" kern="0" dirty="0">
                <a:solidFill>
                  <a:sysClr val="window" lastClr="FFFFFF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408695" y="1659655"/>
              <a:ext cx="707408" cy="2122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Patient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878287" y="2632678"/>
              <a:ext cx="1109363" cy="2122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Primary Payer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475183" y="3570578"/>
              <a:ext cx="1335047" cy="2122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Secondary Payer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903383" y="2572217"/>
              <a:ext cx="832038" cy="3250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Primary Care </a:t>
              </a:r>
            </a:p>
            <a:p>
              <a:pPr algn="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Provider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424732" y="3543097"/>
              <a:ext cx="1664075" cy="2122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Specialist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498643" y="1645180"/>
              <a:ext cx="1461711" cy="2122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Care Coordinator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653042" y="4303007"/>
              <a:ext cx="1335047" cy="2122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Reference Labs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639394" y="971766"/>
              <a:ext cx="1335047" cy="2122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Bank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309990" y="2125868"/>
              <a:ext cx="1978164" cy="915271"/>
              <a:chOff x="3309990" y="2060033"/>
              <a:chExt cx="1978164" cy="915271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3309990" y="2060033"/>
                <a:ext cx="625928" cy="915271"/>
                <a:chOff x="1110013" y="1768742"/>
                <a:chExt cx="736985" cy="915271"/>
              </a:xfrm>
            </p:grpSpPr>
            <p:sp>
              <p:nvSpPr>
                <p:cNvPr id="66" name="Rectangle 65"/>
                <p:cNvSpPr/>
                <p:nvPr/>
              </p:nvSpPr>
              <p:spPr>
                <a:xfrm>
                  <a:off x="1110017" y="1768742"/>
                  <a:ext cx="736981" cy="18535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1000" dirty="0" smtClean="0"/>
                    <a:t>Clinical</a:t>
                  </a:r>
                  <a:endParaRPr lang="en-US" sz="1000" dirty="0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1110016" y="1954100"/>
                  <a:ext cx="736981" cy="18535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1110015" y="2139458"/>
                  <a:ext cx="736981" cy="18535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1110014" y="2324816"/>
                  <a:ext cx="736981" cy="18535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1110013" y="2498655"/>
                  <a:ext cx="736981" cy="18535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3986108" y="2060033"/>
                <a:ext cx="625928" cy="915271"/>
                <a:chOff x="1110013" y="1768742"/>
                <a:chExt cx="736985" cy="915271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1110017" y="1768742"/>
                  <a:ext cx="736981" cy="18535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1000" dirty="0" smtClean="0"/>
                    <a:t>Admin</a:t>
                  </a:r>
                  <a:endParaRPr lang="en-US" sz="1000" dirty="0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1110016" y="1954100"/>
                  <a:ext cx="736981" cy="18535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1110015" y="2139458"/>
                  <a:ext cx="736981" cy="18535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1110014" y="2324816"/>
                  <a:ext cx="736981" cy="18535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1110013" y="2498655"/>
                  <a:ext cx="736981" cy="18535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4662226" y="2060033"/>
                <a:ext cx="625928" cy="915271"/>
                <a:chOff x="1110013" y="1768742"/>
                <a:chExt cx="736985" cy="915271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1110017" y="1768742"/>
                  <a:ext cx="736981" cy="18535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1000" dirty="0" smtClean="0"/>
                    <a:t>Financial</a:t>
                  </a:r>
                  <a:endParaRPr lang="en-US" sz="1000" dirty="0"/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1110016" y="1954100"/>
                  <a:ext cx="736981" cy="18535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1110015" y="2139458"/>
                  <a:ext cx="736981" cy="18535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1110014" y="2324816"/>
                  <a:ext cx="736981" cy="18535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1110013" y="2498655"/>
                  <a:ext cx="736981" cy="18535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</p:grpSp>
        <p:sp>
          <p:nvSpPr>
            <p:cNvPr id="55" name="Rectangle 54"/>
            <p:cNvSpPr/>
            <p:nvPr/>
          </p:nvSpPr>
          <p:spPr>
            <a:xfrm>
              <a:off x="3298442" y="3075714"/>
              <a:ext cx="1989712" cy="23921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000" dirty="0" smtClean="0"/>
                <a:t>Automated Contracts</a:t>
              </a:r>
              <a:endParaRPr lang="en-US" sz="1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9925" y="1077899"/>
            <a:ext cx="2173820" cy="1418685"/>
            <a:chOff x="349925" y="1077899"/>
            <a:chExt cx="2173820" cy="1418685"/>
          </a:xfrm>
        </p:grpSpPr>
        <p:sp>
          <p:nvSpPr>
            <p:cNvPr id="56" name="Content Placeholder 1"/>
            <p:cNvSpPr txBox="1">
              <a:spLocks/>
            </p:cNvSpPr>
            <p:nvPr/>
          </p:nvSpPr>
          <p:spPr>
            <a:xfrm>
              <a:off x="349925" y="1323479"/>
              <a:ext cx="2173820" cy="1173105"/>
            </a:xfrm>
            <a:prstGeom prst="rect">
              <a:avLst/>
            </a:prstGeom>
          </p:spPr>
          <p:txBody>
            <a:bodyPr/>
            <a:lstStyle>
              <a:lvl1pPr marL="171450" indent="-171450" algn="l" defTabSz="914400" rtl="0" eaLnBrk="1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300"/>
                </a:spcAft>
                <a:buClr>
                  <a:schemeClr val="accent1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00050" indent="-171450" algn="l" defTabSz="914400" rtl="0" eaLnBrk="1" latinLnBrk="0" hangingPunct="1">
                <a:lnSpc>
                  <a:spcPct val="95000"/>
                </a:lnSpc>
                <a:spcBef>
                  <a:spcPts val="300"/>
                </a:spcBef>
                <a:spcAft>
                  <a:spcPts val="300"/>
                </a:spcAft>
                <a:buFont typeface="Arial" pitchFamily="34" charset="0"/>
                <a:buChar char="–"/>
                <a:defRPr sz="16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571500" indent="-114300" algn="l" defTabSz="914400" rtl="0" eaLnBrk="1" latinLnBrk="0" hangingPunct="1">
                <a:lnSpc>
                  <a:spcPct val="95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857250" indent="-171450" algn="l" defTabSz="914400" rtl="0" eaLnBrk="1" latinLnBrk="0" hangingPunct="1">
                <a:lnSpc>
                  <a:spcPct val="95000"/>
                </a:lnSpc>
                <a:spcBef>
                  <a:spcPts val="300"/>
                </a:spcBef>
                <a:spcAft>
                  <a:spcPts val="300"/>
                </a:spcAft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028700" indent="-114300" algn="l" defTabSz="914400" rtl="0" eaLnBrk="1" latinLnBrk="0" hangingPunct="1">
                <a:lnSpc>
                  <a:spcPct val="95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Arial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indent="-117475"/>
              <a:r>
                <a:rPr lang="en-US" sz="1000" dirty="0" smtClean="0"/>
                <a:t>Unique Digital Identities</a:t>
              </a:r>
            </a:p>
            <a:p>
              <a:pPr marL="117475" indent="-117475"/>
              <a:r>
                <a:rPr lang="en-US" sz="1000" dirty="0" smtClean="0"/>
                <a:t>Shared Single Source of Truth</a:t>
              </a:r>
            </a:p>
            <a:p>
              <a:pPr marL="117475" indent="-117475"/>
              <a:r>
                <a:rPr lang="en-US" sz="1000" dirty="0" smtClean="0"/>
                <a:t>Private and Secure</a:t>
              </a:r>
            </a:p>
            <a:p>
              <a:pPr marL="117475" indent="-117475"/>
              <a:r>
                <a:rPr lang="en-US" sz="1000" dirty="0" smtClean="0"/>
                <a:t>Automated Contracts</a:t>
              </a:r>
              <a:endParaRPr lang="en-US" dirty="0" smtClean="0"/>
            </a:p>
            <a:p>
              <a:endParaRPr lang="en-US" sz="1000" dirty="0" smtClean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49925" y="1077899"/>
              <a:ext cx="1947837" cy="2455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Features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598095" y="1077899"/>
            <a:ext cx="2326449" cy="2465198"/>
            <a:chOff x="6598095" y="1149450"/>
            <a:chExt cx="2326449" cy="1891689"/>
          </a:xfrm>
        </p:grpSpPr>
        <p:sp>
          <p:nvSpPr>
            <p:cNvPr id="59" name="Content Placeholder 1"/>
            <p:cNvSpPr txBox="1">
              <a:spLocks/>
            </p:cNvSpPr>
            <p:nvPr/>
          </p:nvSpPr>
          <p:spPr>
            <a:xfrm>
              <a:off x="6598095" y="1395030"/>
              <a:ext cx="2326449" cy="1646109"/>
            </a:xfrm>
            <a:prstGeom prst="rect">
              <a:avLst/>
            </a:prstGeom>
          </p:spPr>
          <p:txBody>
            <a:bodyPr/>
            <a:lstStyle>
              <a:lvl1pPr marL="171450" indent="-171450" algn="l" defTabSz="914400" rtl="0" eaLnBrk="1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300"/>
                </a:spcAft>
                <a:buClr>
                  <a:schemeClr val="accent1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400050" indent="-171450" algn="l" defTabSz="914400" rtl="0" eaLnBrk="1" latinLnBrk="0" hangingPunct="1">
                <a:lnSpc>
                  <a:spcPct val="95000"/>
                </a:lnSpc>
                <a:spcBef>
                  <a:spcPts val="300"/>
                </a:spcBef>
                <a:spcAft>
                  <a:spcPts val="300"/>
                </a:spcAft>
                <a:buFont typeface="Arial" pitchFamily="34" charset="0"/>
                <a:buChar char="–"/>
                <a:defRPr sz="16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571500" indent="-114300" algn="l" defTabSz="914400" rtl="0" eaLnBrk="1" latinLnBrk="0" hangingPunct="1">
                <a:lnSpc>
                  <a:spcPct val="95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857250" indent="-171450" algn="l" defTabSz="914400" rtl="0" eaLnBrk="1" latinLnBrk="0" hangingPunct="1">
                <a:lnSpc>
                  <a:spcPct val="95000"/>
                </a:lnSpc>
                <a:spcBef>
                  <a:spcPts val="300"/>
                </a:spcBef>
                <a:spcAft>
                  <a:spcPts val="300"/>
                </a:spcAft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028700" indent="-114300" algn="l" defTabSz="914400" rtl="0" eaLnBrk="1" latinLnBrk="0" hangingPunct="1">
                <a:lnSpc>
                  <a:spcPct val="95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Arial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7475" indent="-117475"/>
              <a:r>
                <a:rPr lang="en-US" sz="1000" dirty="0" smtClean="0"/>
                <a:t>Healthcare Consortium</a:t>
              </a:r>
            </a:p>
            <a:p>
              <a:pPr marL="117475" indent="-117475"/>
              <a:r>
                <a:rPr lang="en-US" sz="1000" dirty="0" smtClean="0"/>
                <a:t>Personal Health Record</a:t>
              </a:r>
            </a:p>
            <a:p>
              <a:pPr marL="117475" indent="-117475"/>
              <a:r>
                <a:rPr lang="en-US" sz="1000" dirty="0" smtClean="0"/>
                <a:t>Automated ACO Quality $ Payout</a:t>
              </a:r>
            </a:p>
            <a:p>
              <a:pPr marL="117475" indent="-117475"/>
              <a:r>
                <a:rPr lang="en-US" sz="1000" dirty="0" smtClean="0"/>
                <a:t>“Super” Exchanges</a:t>
              </a:r>
              <a:endParaRPr lang="en-US" sz="1000" dirty="0"/>
            </a:p>
            <a:p>
              <a:pPr marL="117475" indent="-117475"/>
              <a:r>
                <a:rPr lang="en-US" sz="1000" dirty="0" smtClean="0"/>
                <a:t>Coordination of Benefits</a:t>
              </a:r>
            </a:p>
            <a:p>
              <a:pPr marL="117475" indent="-117475"/>
              <a:r>
                <a:rPr lang="en-US" sz="1000" dirty="0" smtClean="0"/>
                <a:t>Fraud Detection</a:t>
              </a:r>
            </a:p>
            <a:p>
              <a:pPr marL="117475" indent="-117475"/>
              <a:r>
                <a:rPr lang="en-US" sz="1000" dirty="0" smtClean="0"/>
                <a:t>Care Coordination</a:t>
              </a:r>
              <a:endParaRPr lang="en-US" dirty="0" smtClean="0"/>
            </a:p>
            <a:p>
              <a:endParaRPr lang="en-US" sz="1000" dirty="0" smtClean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598095" y="1149450"/>
              <a:ext cx="1947837" cy="2455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en-US" sz="1400" dirty="0" smtClean="0">
                  <a:latin typeface="Arial" pitchFamily="34" charset="0"/>
                  <a:cs typeface="Arial" pitchFamily="34" charset="0"/>
                </a:rPr>
                <a:t>Possibilities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6548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188" y="358955"/>
            <a:ext cx="2812211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Financial Industry</a:t>
            </a:r>
          </a:p>
        </p:txBody>
      </p:sp>
      <p:pic>
        <p:nvPicPr>
          <p:cNvPr id="5126" name="Picture 6" descr="http://insidebitcoins.com/wp-content/uploads/2015/10/Nasdaq34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91" y="2601178"/>
            <a:ext cx="2907083" cy="218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mage.slidesharecdn.com/stateofbitcoinandblockchain2016-160127210036/95/state-of-bitcoin-and-blockchain-2016-99-638.jpg?cb=14543451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113" y="358955"/>
            <a:ext cx="4911725" cy="368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9343" y="901791"/>
            <a:ext cx="3301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Substantial cost savings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Competitive risk mitigation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Forming partnerships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Running pilots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79113" y="4386262"/>
            <a:ext cx="3638550" cy="3905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SIFI = Systematically Important Financial Institutions</a:t>
            </a:r>
          </a:p>
        </p:txBody>
      </p:sp>
    </p:spTree>
    <p:extLst>
      <p:ext uri="{BB962C8B-B14F-4D97-AF65-F5344CB8AC3E}">
        <p14:creationId xmlns:p14="http://schemas.microsoft.com/office/powerpoint/2010/main" val="21184298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8674" y="1019175"/>
            <a:ext cx="7639051" cy="33242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6000" dirty="0" smtClean="0">
                <a:latin typeface="Arial" pitchFamily="34" charset="0"/>
                <a:cs typeface="Arial" pitchFamily="34" charset="0"/>
              </a:rPr>
              <a:t>Is Blockchain being used outside of the financial industry?</a:t>
            </a:r>
          </a:p>
        </p:txBody>
      </p:sp>
    </p:spTree>
    <p:extLst>
      <p:ext uri="{BB962C8B-B14F-4D97-AF65-F5344CB8AC3E}">
        <p14:creationId xmlns:p14="http://schemas.microsoft.com/office/powerpoint/2010/main" val="11501564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cbi-blog.s3.amazonaws.com/blog/wp-content/uploads/2016/01/UjoMus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9433"/>
            <a:ext cx="9141866" cy="372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8188" y="358955"/>
            <a:ext cx="2812211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Music Digital Rights</a:t>
            </a:r>
          </a:p>
        </p:txBody>
      </p:sp>
    </p:spTree>
    <p:extLst>
      <p:ext uri="{BB962C8B-B14F-4D97-AF65-F5344CB8AC3E}">
        <p14:creationId xmlns:p14="http://schemas.microsoft.com/office/powerpoint/2010/main" val="712010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188" y="358954"/>
            <a:ext cx="8755812" cy="5363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Legal: Sign and Notarize Contracts, Validate Diplomas</a:t>
            </a:r>
          </a:p>
        </p:txBody>
      </p:sp>
      <p:pic>
        <p:nvPicPr>
          <p:cNvPr id="8194" name="Picture 2" descr="BitCourt, a blockchain technology for contracts and transparen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688975"/>
            <a:ext cx="40576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6834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188" y="358954"/>
            <a:ext cx="8755812" cy="5363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Records Management: Track Land Ownership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35"/>
          <a:stretch/>
        </p:blipFill>
        <p:spPr bwMode="auto">
          <a:xfrm>
            <a:off x="314325" y="934763"/>
            <a:ext cx="8543925" cy="384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578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188" y="358954"/>
            <a:ext cx="8755812" cy="5363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Digital Identity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349"/>
            <a:ext cx="9144000" cy="37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3474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188" y="358954"/>
            <a:ext cx="8755812" cy="5363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Small Business Marketplace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" b="29084"/>
          <a:stretch/>
        </p:blipFill>
        <p:spPr bwMode="auto">
          <a:xfrm>
            <a:off x="-1" y="895349"/>
            <a:ext cx="9144001" cy="4302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461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0518" y="889947"/>
            <a:ext cx="8222777" cy="4026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Blockchain may transform the internet of information to the internet of value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299783" y="1496239"/>
            <a:ext cx="2524719" cy="2854473"/>
            <a:chOff x="1452183" y="1534339"/>
            <a:chExt cx="2524719" cy="2854473"/>
          </a:xfrm>
        </p:grpSpPr>
        <p:grpSp>
          <p:nvGrpSpPr>
            <p:cNvPr id="12" name="Group 11"/>
            <p:cNvGrpSpPr/>
            <p:nvPr/>
          </p:nvGrpSpPr>
          <p:grpSpPr>
            <a:xfrm>
              <a:off x="1452183" y="1534339"/>
              <a:ext cx="2524719" cy="2446430"/>
              <a:chOff x="645732" y="1476227"/>
              <a:chExt cx="2524719" cy="2446430"/>
            </a:xfrm>
          </p:grpSpPr>
          <p:sp>
            <p:nvSpPr>
              <p:cNvPr id="4" name="Hexagon 3"/>
              <p:cNvSpPr/>
              <p:nvPr/>
            </p:nvSpPr>
            <p:spPr>
              <a:xfrm>
                <a:off x="1340963" y="2041730"/>
                <a:ext cx="1242232" cy="1070890"/>
              </a:xfrm>
              <a:prstGeom prst="hexagon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1200" dirty="0" smtClean="0"/>
                  <a:t>Information</a:t>
                </a:r>
                <a:endParaRPr lang="en-US" sz="1200" dirty="0"/>
              </a:p>
            </p:txBody>
          </p:sp>
          <p:pic>
            <p:nvPicPr>
              <p:cNvPr id="1026" name="Picture 2" descr="Image result for pdf icon png">
                <a:hlinkClick r:id="rId2"/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8933" y="1476227"/>
                <a:ext cx="574345" cy="57434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Image result for word doc icon png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6106" y="2290121"/>
                <a:ext cx="574345" cy="57434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Image result for power point doc icon png">
                <a:hlinkClick r:id="rId6"/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732" y="2289884"/>
                <a:ext cx="574581" cy="57458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Image result for excel icon png">
                <a:hlinkClick r:id="rId8"/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6495" y="3177562"/>
                <a:ext cx="597044" cy="57386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Image result for photos icon png">
                <a:hlinkClick r:id="rId10"/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5263" y="3112620"/>
                <a:ext cx="810037" cy="81003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8" name="Picture 24" descr="Image result for website icon png">
                <a:hlinkClick r:id="rId12"/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6495" y="1476706"/>
                <a:ext cx="573866" cy="57386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TextBox 27"/>
            <p:cNvSpPr txBox="1"/>
            <p:nvPr/>
          </p:nvSpPr>
          <p:spPr>
            <a:xfrm>
              <a:off x="1796030" y="4110359"/>
              <a:ext cx="1837024" cy="2784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Send a copy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776242" y="1525497"/>
            <a:ext cx="2900766" cy="2818376"/>
            <a:chOff x="4776242" y="1525497"/>
            <a:chExt cx="2900766" cy="2818376"/>
          </a:xfrm>
        </p:grpSpPr>
        <p:grpSp>
          <p:nvGrpSpPr>
            <p:cNvPr id="13" name="Group 12"/>
            <p:cNvGrpSpPr/>
            <p:nvPr/>
          </p:nvGrpSpPr>
          <p:grpSpPr>
            <a:xfrm>
              <a:off x="4776242" y="1525497"/>
              <a:ext cx="2900766" cy="2225932"/>
              <a:chOff x="4769963" y="1322135"/>
              <a:chExt cx="2900766" cy="2225932"/>
            </a:xfrm>
          </p:grpSpPr>
          <p:sp>
            <p:nvSpPr>
              <p:cNvPr id="18" name="Hexagon 17"/>
              <p:cNvSpPr/>
              <p:nvPr/>
            </p:nvSpPr>
            <p:spPr>
              <a:xfrm>
                <a:off x="5608163" y="1857579"/>
                <a:ext cx="1242232" cy="1070890"/>
              </a:xfrm>
              <a:prstGeom prst="hexagon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1200" dirty="0" smtClean="0"/>
                  <a:t>Assets</a:t>
                </a:r>
                <a:endParaRPr lang="en-US" sz="1200" dirty="0"/>
              </a:p>
            </p:txBody>
          </p:sp>
          <p:sp>
            <p:nvSpPr>
              <p:cNvPr id="19" name="Hexagon 18"/>
              <p:cNvSpPr/>
              <p:nvPr/>
            </p:nvSpPr>
            <p:spPr>
              <a:xfrm>
                <a:off x="4769963" y="2125301"/>
                <a:ext cx="621116" cy="535445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800" dirty="0">
                    <a:solidFill>
                      <a:schemeClr val="accent3"/>
                    </a:solidFill>
                  </a:rPr>
                  <a:t>Energy Credits</a:t>
                </a:r>
              </a:p>
            </p:txBody>
          </p:sp>
          <p:sp>
            <p:nvSpPr>
              <p:cNvPr id="20" name="Hexagon 19"/>
              <p:cNvSpPr/>
              <p:nvPr/>
            </p:nvSpPr>
            <p:spPr>
              <a:xfrm>
                <a:off x="7049613" y="2125420"/>
                <a:ext cx="621116" cy="535445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800" dirty="0">
                    <a:solidFill>
                      <a:schemeClr val="accent3"/>
                    </a:solidFill>
                  </a:rPr>
                  <a:t>Votes</a:t>
                </a:r>
              </a:p>
            </p:txBody>
          </p:sp>
          <p:sp>
            <p:nvSpPr>
              <p:cNvPr id="22" name="Hexagon 21"/>
              <p:cNvSpPr/>
              <p:nvPr/>
            </p:nvSpPr>
            <p:spPr>
              <a:xfrm>
                <a:off x="6673187" y="1330977"/>
                <a:ext cx="621116" cy="535445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800" dirty="0">
                    <a:solidFill>
                      <a:schemeClr val="accent3"/>
                    </a:solidFill>
                  </a:rPr>
                  <a:t>Money</a:t>
                </a:r>
              </a:p>
            </p:txBody>
          </p:sp>
          <p:sp>
            <p:nvSpPr>
              <p:cNvPr id="23" name="Hexagon 22"/>
              <p:cNvSpPr/>
              <p:nvPr/>
            </p:nvSpPr>
            <p:spPr>
              <a:xfrm>
                <a:off x="6673187" y="3012622"/>
                <a:ext cx="621116" cy="535445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800" dirty="0">
                    <a:solidFill>
                      <a:schemeClr val="accent3"/>
                    </a:solidFill>
                  </a:rPr>
                  <a:t>Stocks</a:t>
                </a:r>
              </a:p>
            </p:txBody>
          </p:sp>
          <p:sp>
            <p:nvSpPr>
              <p:cNvPr id="24" name="Hexagon 23"/>
              <p:cNvSpPr/>
              <p:nvPr/>
            </p:nvSpPr>
            <p:spPr>
              <a:xfrm>
                <a:off x="5201171" y="1322135"/>
                <a:ext cx="621116" cy="535445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800" dirty="0">
                    <a:solidFill>
                      <a:schemeClr val="accent3"/>
                    </a:solidFill>
                  </a:rPr>
                  <a:t>Digital Rights</a:t>
                </a:r>
              </a:p>
            </p:txBody>
          </p:sp>
          <p:sp>
            <p:nvSpPr>
              <p:cNvPr id="25" name="Hexagon 24"/>
              <p:cNvSpPr/>
              <p:nvPr/>
            </p:nvSpPr>
            <p:spPr>
              <a:xfrm>
                <a:off x="5201171" y="3012622"/>
                <a:ext cx="621116" cy="535445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r>
                  <a:rPr lang="en-US" sz="800" dirty="0" smtClean="0">
                    <a:solidFill>
                      <a:schemeClr val="accent3"/>
                    </a:solidFill>
                  </a:rPr>
                  <a:t>Deeds</a:t>
                </a:r>
                <a:endParaRPr lang="en-US" sz="800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317046" y="4065420"/>
              <a:ext cx="1837024" cy="2784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200" dirty="0" smtClean="0">
                  <a:latin typeface="Arial" pitchFamily="34" charset="0"/>
                  <a:cs typeface="Arial" pitchFamily="34" charset="0"/>
                </a:rPr>
                <a:t>Send a copy?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69407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188" y="358954"/>
            <a:ext cx="8755812" cy="5363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Drug Supply Chain and Drug Development Lifecycle</a:t>
            </a:r>
          </a:p>
        </p:txBody>
      </p:sp>
      <p:pic>
        <p:nvPicPr>
          <p:cNvPr id="12290" name="Picture 2" descr="https://media.licdn.com/mpr/mpr/shrinknp_1000_1000/AAEAAQAAAAAAAAaqAAAAJDM0NmQ0MDE5LThiYTYtNDQ1MC05MDBiLTljYTA0Yjk3ZGFhY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09"/>
          <a:stretch/>
        </p:blipFill>
        <p:spPr bwMode="auto">
          <a:xfrm>
            <a:off x="2019234" y="981075"/>
            <a:ext cx="4864165" cy="378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905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9" t="26245" r="33125" b="33860"/>
          <a:stretch/>
        </p:blipFill>
        <p:spPr>
          <a:xfrm>
            <a:off x="733425" y="238125"/>
            <a:ext cx="7287429" cy="4686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8188" y="358954"/>
            <a:ext cx="8755812" cy="5363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Other Potential Uses…</a:t>
            </a:r>
          </a:p>
        </p:txBody>
      </p:sp>
    </p:spTree>
    <p:extLst>
      <p:ext uri="{BB962C8B-B14F-4D97-AF65-F5344CB8AC3E}">
        <p14:creationId xmlns:p14="http://schemas.microsoft.com/office/powerpoint/2010/main" val="14074598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19" y="809875"/>
            <a:ext cx="6361321" cy="42408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6220" y="1129085"/>
            <a:ext cx="1058365" cy="40551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88188" y="358954"/>
            <a:ext cx="8755812" cy="5363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Market Trends</a:t>
            </a:r>
          </a:p>
        </p:txBody>
      </p:sp>
    </p:spTree>
    <p:extLst>
      <p:ext uri="{BB962C8B-B14F-4D97-AF65-F5344CB8AC3E}">
        <p14:creationId xmlns:p14="http://schemas.microsoft.com/office/powerpoint/2010/main" val="2816162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02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55" y="561975"/>
            <a:ext cx="6836036" cy="4455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8189" y="257535"/>
            <a:ext cx="2579298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solidFill>
                  <a:srgbClr val="53565A"/>
                </a:solidFill>
                <a:latin typeface="Arial" pitchFamily="34" charset="0"/>
                <a:cs typeface="Arial" pitchFamily="34" charset="0"/>
              </a:rPr>
              <a:t>Bitcoin’s Accelerated Growth</a:t>
            </a:r>
          </a:p>
        </p:txBody>
      </p:sp>
    </p:spTree>
    <p:extLst>
      <p:ext uri="{BB962C8B-B14F-4D97-AF65-F5344CB8AC3E}">
        <p14:creationId xmlns:p14="http://schemas.microsoft.com/office/powerpoint/2010/main" val="2263852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891331"/>
            <a:ext cx="8183578" cy="4010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8189" y="358955"/>
            <a:ext cx="2579298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Global Reach of Bitcoin</a:t>
            </a:r>
          </a:p>
        </p:txBody>
      </p:sp>
    </p:spTree>
    <p:extLst>
      <p:ext uri="{BB962C8B-B14F-4D97-AF65-F5344CB8AC3E}">
        <p14:creationId xmlns:p14="http://schemas.microsoft.com/office/powerpoint/2010/main" val="4023705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188" y="358955"/>
            <a:ext cx="5320849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Bitcoin has Inspired 732 Virtual Currencies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47"/>
          <a:stretch/>
        </p:blipFill>
        <p:spPr bwMode="auto">
          <a:xfrm>
            <a:off x="388189" y="894282"/>
            <a:ext cx="8355761" cy="3849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853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3862268"/>
              </p:ext>
            </p:extLst>
          </p:nvPr>
        </p:nvGraphicFramePr>
        <p:xfrm>
          <a:off x="818983" y="848974"/>
          <a:ext cx="7370859" cy="3717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5660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480375"/>
              </p:ext>
            </p:extLst>
          </p:nvPr>
        </p:nvGraphicFramePr>
        <p:xfrm>
          <a:off x="123452" y="597181"/>
          <a:ext cx="6591027" cy="487096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7261"/>
                <a:gridCol w="4953766"/>
              </a:tblGrid>
              <a:tr h="31864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Attribute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Result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4989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Type of Solution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effectLst/>
                        </a:rPr>
                        <a:t>Choose</a:t>
                      </a:r>
                      <a:r>
                        <a:rPr lang="en-US" sz="1400" kern="1200" baseline="0" dirty="0" smtClean="0">
                          <a:effectLst/>
                        </a:rPr>
                        <a:t> any</a:t>
                      </a:r>
                      <a:r>
                        <a:rPr lang="en-US" sz="1400" kern="1200" dirty="0" smtClean="0">
                          <a:effectLst/>
                        </a:rPr>
                        <a:t> blockchain platform on</a:t>
                      </a:r>
                      <a:r>
                        <a:rPr lang="en-US" sz="1400" kern="1200" baseline="0" dirty="0" smtClean="0">
                          <a:effectLst/>
                        </a:rPr>
                        <a:t> provided</a:t>
                      </a:r>
                      <a:r>
                        <a:rPr lang="en-US" sz="1400" kern="1200" dirty="0" smtClean="0">
                          <a:effectLst/>
                        </a:rPr>
                        <a:t> infrastructure</a:t>
                      </a:r>
                      <a:r>
                        <a:rPr lang="en-US" sz="1200" dirty="0" smtClean="0">
                          <a:effectLst/>
                        </a:rPr>
                        <a:t>  (Custom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Combination of best fit technology)</a:t>
                      </a:r>
                    </a:p>
                  </a:txBody>
                  <a:tcPr marT="34290" marB="34290"/>
                </a:tc>
              </a:tr>
              <a:tr h="31952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Type of Blockchain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effectLst/>
                        </a:rPr>
                        <a:t>Private,</a:t>
                      </a:r>
                      <a:r>
                        <a:rPr lang="en-US" sz="1400" kern="1200" baseline="0" dirty="0" smtClean="0">
                          <a:effectLst/>
                        </a:rPr>
                        <a:t> Consortium (members only permissioned network)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/>
                </a:tc>
              </a:tr>
              <a:tr h="29391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Readiness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effectLst/>
                        </a:rPr>
                        <a:t>Alpha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/>
                </a:tc>
              </a:tr>
              <a:tr h="72694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Features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/>
                        <a:t>Blockchain Middleware &amp; </a:t>
                      </a:r>
                      <a:r>
                        <a:rPr lang="en-US" sz="1400" kern="1200" dirty="0" err="1" smtClean="0"/>
                        <a:t>Cryptlets</a:t>
                      </a:r>
                      <a:r>
                        <a:rPr lang="en-US" sz="1400" kern="1200" dirty="0" smtClean="0"/>
                        <a:t>; Allows</a:t>
                      </a:r>
                      <a:r>
                        <a:rPr lang="en-US" sz="1400" kern="1200" baseline="0" dirty="0" smtClean="0"/>
                        <a:t> s</a:t>
                      </a:r>
                      <a:r>
                        <a:rPr lang="en-US" sz="1400" kern="1200" dirty="0" smtClean="0"/>
                        <a:t>ecure interoperation between consortium blockchains; Enhances the security and utilization of Smart Contracts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Identity</a:t>
                      </a:r>
                      <a:r>
                        <a:rPr lang="en-US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key management.</a:t>
                      </a:r>
                      <a:endParaRPr lang="en-US" sz="1400" kern="1200" dirty="0" smtClean="0"/>
                    </a:p>
                  </a:txBody>
                  <a:tcPr marT="34290" marB="34290"/>
                </a:tc>
              </a:tr>
              <a:tr h="4682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Architecture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effectLst/>
                        </a:rPr>
                        <a:t>Improved flexibility and scalability due to added features, deployment tools,</a:t>
                      </a:r>
                      <a:r>
                        <a:rPr lang="en-US" sz="1400" kern="1200" baseline="0" dirty="0" smtClean="0">
                          <a:effectLst/>
                        </a:rPr>
                        <a:t> </a:t>
                      </a:r>
                      <a:r>
                        <a:rPr lang="en-US" sz="1400" dirty="0" smtClean="0">
                          <a:effectLst/>
                        </a:rPr>
                        <a:t>Smart Contracts</a:t>
                      </a:r>
                      <a:endParaRPr lang="en-U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/>
                </a:tc>
              </a:tr>
              <a:tr h="30638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Security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effectLst/>
                        </a:rPr>
                        <a:t>Blockchain Middleware</a:t>
                      </a:r>
                      <a:r>
                        <a:rPr lang="en-US" sz="1400" dirty="0" smtClean="0">
                          <a:effectLst/>
                        </a:rPr>
                        <a:t> and </a:t>
                      </a:r>
                      <a:r>
                        <a:rPr lang="en-US" sz="1400" dirty="0" err="1" smtClean="0">
                          <a:effectLst/>
                        </a:rPr>
                        <a:t>Cryptlets</a:t>
                      </a:r>
                      <a:r>
                        <a:rPr lang="en-US" sz="1400" dirty="0" smtClean="0">
                          <a:effectLst/>
                        </a:rPr>
                        <a:t> (HTTPS/SSL)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/>
                </a:tc>
              </a:tr>
              <a:tr h="68740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Notable Use Cases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R3 REV &amp; 40+ Banks (Barclays, Credit Suisse and J.P. Morgan Chase &amp; Co.,)  processing transactions without traditional third-party clearing houses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T="34290" marB="34290"/>
                </a:tc>
              </a:tr>
              <a:tr h="44496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Viability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Azure as a blockchain fabric, Technology</a:t>
                      </a:r>
                      <a:r>
                        <a:rPr lang="en-US" sz="1400" baseline="0" dirty="0" smtClean="0"/>
                        <a:t> leader in the blockchain services 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3365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Applicability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400" kern="1200" dirty="0" smtClean="0">
                          <a:effectLst/>
                        </a:rPr>
                        <a:t>Can be used in any industry;</a:t>
                      </a:r>
                      <a:r>
                        <a:rPr lang="en-US" sz="1400" kern="1200" baseline="0" dirty="0" smtClean="0">
                          <a:effectLst/>
                        </a:rPr>
                        <a:t> </a:t>
                      </a:r>
                      <a:r>
                        <a:rPr lang="en-US" sz="1400" kern="1200" dirty="0" smtClean="0">
                          <a:effectLst/>
                        </a:rPr>
                        <a:t>Built around enterprise needs </a:t>
                      </a:r>
                      <a:endParaRPr lang="en-US" sz="12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49"/>
            <a:ext cx="8229600" cy="53534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Microsoft Project Bletchley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811427" y="597180"/>
            <a:ext cx="225451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dirty="0" smtClean="0">
                <a:solidFill>
                  <a:prstClr val="black"/>
                </a:solidFill>
              </a:rPr>
              <a:t> Strengths:</a:t>
            </a:r>
          </a:p>
          <a:p>
            <a:pPr marL="171450" indent="-171450" defTabSz="457200">
              <a:buFontTx/>
              <a:buChar char="-"/>
            </a:pPr>
            <a:r>
              <a:rPr lang="en-US" sz="1200" dirty="0" smtClean="0">
                <a:solidFill>
                  <a:prstClr val="black"/>
                </a:solidFill>
              </a:rPr>
              <a:t>Azure</a:t>
            </a:r>
          </a:p>
          <a:p>
            <a:pPr marL="171450" indent="-171450" defTabSz="457200">
              <a:buFontTx/>
              <a:buChar char="-"/>
            </a:pPr>
            <a:r>
              <a:rPr lang="en-US" sz="1200" dirty="0" smtClean="0">
                <a:solidFill>
                  <a:prstClr val="black"/>
                </a:solidFill>
              </a:rPr>
              <a:t>Additional Enterprise Features</a:t>
            </a:r>
          </a:p>
          <a:p>
            <a:pPr marL="171450" indent="-171450" defTabSz="457200">
              <a:buFontTx/>
              <a:buChar char="-"/>
            </a:pPr>
            <a:r>
              <a:rPr lang="en-US" sz="1200" dirty="0" smtClean="0">
                <a:solidFill>
                  <a:prstClr val="black"/>
                </a:solidFill>
              </a:rPr>
              <a:t>Cryptlets create a “watermark” for transactions/smart contract and secures utilization of external data</a:t>
            </a:r>
            <a:endParaRPr lang="en-US" sz="1100" dirty="0">
              <a:solidFill>
                <a:prstClr val="black"/>
              </a:solidFill>
            </a:endParaRPr>
          </a:p>
          <a:p>
            <a:pPr marL="171450" indent="-171450" defTabSz="457200">
              <a:buFontTx/>
              <a:buChar char="-"/>
            </a:pPr>
            <a:endParaRPr lang="en-US" sz="600" dirty="0" smtClean="0">
              <a:solidFill>
                <a:prstClr val="black"/>
              </a:solidFill>
            </a:endParaRPr>
          </a:p>
          <a:p>
            <a:pPr defTabSz="457200"/>
            <a:r>
              <a:rPr lang="en-US" sz="1600" dirty="0" smtClean="0">
                <a:solidFill>
                  <a:prstClr val="black"/>
                </a:solidFill>
              </a:rPr>
              <a:t>Weaknesses:</a:t>
            </a:r>
          </a:p>
          <a:p>
            <a:pPr marL="171450" indent="-171450" defTabSz="457200">
              <a:buFontTx/>
              <a:buChar char="-"/>
            </a:pPr>
            <a:r>
              <a:rPr lang="en-US" sz="1200" dirty="0" smtClean="0">
                <a:solidFill>
                  <a:prstClr val="black"/>
                </a:solidFill>
              </a:rPr>
              <a:t>Not yet in production</a:t>
            </a:r>
          </a:p>
          <a:p>
            <a:pPr defTabSz="457200"/>
            <a:endParaRPr lang="en-US" sz="12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015266"/>
              </p:ext>
            </p:extLst>
          </p:nvPr>
        </p:nvGraphicFramePr>
        <p:xfrm>
          <a:off x="6644477" y="2747617"/>
          <a:ext cx="2775780" cy="2032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94971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2690432"/>
              </p:ext>
            </p:extLst>
          </p:nvPr>
        </p:nvGraphicFramePr>
        <p:xfrm>
          <a:off x="115458" y="673716"/>
          <a:ext cx="6591027" cy="485252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37261"/>
                <a:gridCol w="4953766"/>
              </a:tblGrid>
              <a:tr h="28803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Attribute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Result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5003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Type of Solution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effectLst/>
                        </a:rPr>
                        <a:t>Member</a:t>
                      </a:r>
                      <a:r>
                        <a:rPr lang="en-US" sz="1400" kern="1200" baseline="0" dirty="0" smtClean="0">
                          <a:effectLst/>
                        </a:rPr>
                        <a:t> </a:t>
                      </a:r>
                      <a:r>
                        <a:rPr lang="en-US" sz="1400" kern="1200" dirty="0" smtClean="0">
                          <a:effectLst/>
                        </a:rPr>
                        <a:t>of Linux Foundation’s </a:t>
                      </a:r>
                      <a:r>
                        <a:rPr lang="en-US" sz="1400" kern="1200" dirty="0" err="1" smtClean="0">
                          <a:effectLst/>
                        </a:rPr>
                        <a:t>Hyperledger</a:t>
                      </a:r>
                      <a:r>
                        <a:rPr lang="en-US" sz="1400" kern="1200" dirty="0" smtClean="0">
                          <a:effectLst/>
                        </a:rPr>
                        <a:t> Project which is a collaborative effort to create a blockchain for business</a:t>
                      </a:r>
                      <a:r>
                        <a:rPr lang="en-US" sz="1000" dirty="0" smtClean="0">
                          <a:effectLst/>
                        </a:rPr>
                        <a:t> </a:t>
                      </a:r>
                    </a:p>
                  </a:txBody>
                  <a:tcPr marT="34290" marB="34290"/>
                </a:tc>
              </a:tr>
              <a:tr h="29741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Type of Blockchain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effectLst/>
                        </a:rPr>
                        <a:t>Private,</a:t>
                      </a:r>
                      <a:r>
                        <a:rPr lang="en-US" sz="1400" kern="1200" baseline="0" dirty="0" smtClean="0">
                          <a:effectLst/>
                        </a:rPr>
                        <a:t> Permissioned, and Public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/>
                </a:tc>
              </a:tr>
              <a:tr h="28803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Readiness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effectLst/>
                        </a:rPr>
                        <a:t>Beta 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/>
                </a:tc>
              </a:tr>
              <a:tr h="5249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Features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effectLst/>
                        </a:rPr>
                        <a:t>Enterprise</a:t>
                      </a:r>
                      <a:r>
                        <a:rPr lang="en-US" sz="1400" kern="1200" baseline="0" dirty="0" smtClean="0">
                          <a:effectLst/>
                        </a:rPr>
                        <a:t> solution(z-systems), Smart Contract, Higher levels of security,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IBM Bluemix Garage </a:t>
                      </a:r>
                    </a:p>
                  </a:txBody>
                  <a:tcPr marT="34290" marB="34290"/>
                </a:tc>
              </a:tr>
              <a:tr h="50749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Architecture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effectLst/>
                        </a:rPr>
                        <a:t>Z</a:t>
                      </a:r>
                      <a:r>
                        <a:rPr lang="en-US" sz="1400" kern="1200" baseline="0" dirty="0" smtClean="0">
                          <a:effectLst/>
                        </a:rPr>
                        <a:t> Systems : built for scale and integration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baseline="0" dirty="0" smtClean="0">
                          <a:effectLst/>
                        </a:rPr>
                        <a:t>Scalable and Flexible, </a:t>
                      </a:r>
                      <a:r>
                        <a:rPr lang="en-US" sz="1400" kern="1200" dirty="0" smtClean="0">
                          <a:effectLst/>
                        </a:rPr>
                        <a:t>Crypto-optimization </a:t>
                      </a:r>
                      <a:endParaRPr lang="en-US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/>
                </a:tc>
              </a:tr>
              <a:tr h="72262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Security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effectLst/>
                        </a:rPr>
                        <a:t>Four validating nodes and certificate authority; protection from host administrators; High Evaluation Assurance Level protection between environments;</a:t>
                      </a:r>
                      <a:r>
                        <a:rPr lang="en-US" sz="1400" kern="1200" baseline="0" dirty="0" smtClean="0">
                          <a:effectLst/>
                        </a:rPr>
                        <a:t> </a:t>
                      </a:r>
                      <a:r>
                        <a:rPr lang="en-US" sz="1400" kern="1200" dirty="0" smtClean="0">
                          <a:effectLst/>
                        </a:rPr>
                        <a:t>Federal Info Processing Standards </a:t>
                      </a:r>
                      <a:endParaRPr lang="en-US" sz="10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/>
                </a:tc>
              </a:tr>
              <a:tr h="30817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Notable Use Cases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Fabric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for Hyperledger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34290" marB="34290"/>
                </a:tc>
              </a:tr>
              <a:tr h="3348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Viability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IBM </a:t>
                      </a:r>
                      <a:r>
                        <a:rPr lang="en-US" sz="1400" dirty="0" err="1" smtClean="0"/>
                        <a:t>Bluemix</a:t>
                      </a:r>
                      <a:r>
                        <a:rPr lang="en-US" sz="1400" dirty="0" smtClean="0"/>
                        <a:t> Services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3675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Applicability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effectLst/>
                        </a:rPr>
                        <a:t>Highest</a:t>
                      </a:r>
                      <a:r>
                        <a:rPr lang="en-US" sz="1400" kern="1200" baseline="0" dirty="0" smtClean="0">
                          <a:effectLst/>
                        </a:rPr>
                        <a:t> Healthcare FIPS </a:t>
                      </a:r>
                      <a:endParaRPr lang="en-US" sz="1400" dirty="0" smtClean="0"/>
                    </a:p>
                    <a:p>
                      <a:pPr lvl="0"/>
                      <a:endParaRPr lang="en-US" sz="12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49"/>
            <a:ext cx="8229600" cy="53534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IBM High Security Business Blockchain/Z Systems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811427" y="597177"/>
            <a:ext cx="225451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dirty="0" smtClean="0">
                <a:solidFill>
                  <a:prstClr val="black"/>
                </a:solidFill>
              </a:rPr>
              <a:t> Strengths:</a:t>
            </a:r>
          </a:p>
          <a:p>
            <a:pPr marL="171450" indent="-171450" defTabSz="457200">
              <a:buFontTx/>
              <a:buChar char="-"/>
            </a:pPr>
            <a:r>
              <a:rPr lang="en-US" sz="1200" dirty="0" smtClean="0">
                <a:solidFill>
                  <a:prstClr val="black"/>
                </a:solidFill>
              </a:rPr>
              <a:t>Bluemix Cloud </a:t>
            </a:r>
            <a:r>
              <a:rPr lang="en-US" sz="1200" dirty="0">
                <a:solidFill>
                  <a:prstClr val="black"/>
                </a:solidFill>
              </a:rPr>
              <a:t>s</a:t>
            </a:r>
            <a:r>
              <a:rPr lang="en-US" sz="1200" dirty="0" smtClean="0">
                <a:solidFill>
                  <a:prstClr val="black"/>
                </a:solidFill>
              </a:rPr>
              <a:t>ervices</a:t>
            </a:r>
          </a:p>
          <a:p>
            <a:pPr marL="171450" indent="-171450" defTabSz="457200">
              <a:buFontTx/>
              <a:buChar char="-"/>
            </a:pPr>
            <a:r>
              <a:rPr lang="en-US" sz="1200" dirty="0" smtClean="0">
                <a:solidFill>
                  <a:prstClr val="black"/>
                </a:solidFill>
              </a:rPr>
              <a:t>Enhanced security features</a:t>
            </a:r>
          </a:p>
          <a:p>
            <a:pPr marL="171450" indent="-171450" defTabSz="457200">
              <a:buFontTx/>
              <a:buChar char="-"/>
            </a:pPr>
            <a:r>
              <a:rPr lang="en-US" sz="1200" dirty="0" smtClean="0">
                <a:solidFill>
                  <a:prstClr val="black"/>
                </a:solidFill>
              </a:rPr>
              <a:t>Step-by-step project development and deployment walk-through (Garage)</a:t>
            </a:r>
          </a:p>
          <a:p>
            <a:pPr marL="171450" indent="-171450" defTabSz="457200">
              <a:buFontTx/>
              <a:buChar char="-"/>
            </a:pPr>
            <a:endParaRPr lang="en-US" sz="600" dirty="0">
              <a:solidFill>
                <a:prstClr val="black"/>
              </a:solidFill>
            </a:endParaRPr>
          </a:p>
          <a:p>
            <a:pPr defTabSz="457200"/>
            <a:r>
              <a:rPr lang="en-US" sz="1600" dirty="0" smtClean="0">
                <a:solidFill>
                  <a:prstClr val="black"/>
                </a:solidFill>
              </a:rPr>
              <a:t>Weaknesses:</a:t>
            </a:r>
          </a:p>
          <a:p>
            <a:pPr marL="171450" indent="-171450" defTabSz="457200">
              <a:buFontTx/>
              <a:buChar char="-"/>
            </a:pPr>
            <a:r>
              <a:rPr lang="en-US" sz="1200" dirty="0" smtClean="0">
                <a:solidFill>
                  <a:prstClr val="black"/>
                </a:solidFill>
              </a:rPr>
              <a:t>Still in </a:t>
            </a:r>
            <a:r>
              <a:rPr lang="en-US" sz="1200" dirty="0">
                <a:solidFill>
                  <a:prstClr val="black"/>
                </a:solidFill>
              </a:rPr>
              <a:t>b</a:t>
            </a:r>
            <a:r>
              <a:rPr lang="en-US" sz="1200" dirty="0" smtClean="0">
                <a:solidFill>
                  <a:prstClr val="black"/>
                </a:solidFill>
              </a:rPr>
              <a:t>eta</a:t>
            </a:r>
          </a:p>
          <a:p>
            <a:pPr defTabSz="457200"/>
            <a:endParaRPr lang="en-US" sz="1200" dirty="0" smtClean="0">
              <a:solidFill>
                <a:prstClr val="black"/>
              </a:solidFill>
            </a:endParaRPr>
          </a:p>
          <a:p>
            <a:pPr defTabSz="457200"/>
            <a:endParaRPr lang="en-US" sz="16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0774182"/>
              </p:ext>
            </p:extLst>
          </p:nvPr>
        </p:nvGraphicFramePr>
        <p:xfrm>
          <a:off x="6582174" y="2730075"/>
          <a:ext cx="2793775" cy="2159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271653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s.wsj.net/public/resources/images/OB-YZ193_091920_G_201309191815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225" y="1240227"/>
            <a:ext cx="3806458" cy="253993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.wsj.net/public/resources/images/OB-YY410_091720_G_201309171828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18" y="1220971"/>
            <a:ext cx="4499874" cy="30026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180975"/>
            <a:ext cx="9144000" cy="884238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ea typeface="+mn-ea"/>
              </a:rPr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58484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184761"/>
              </p:ext>
            </p:extLst>
          </p:nvPr>
        </p:nvGraphicFramePr>
        <p:xfrm>
          <a:off x="75761" y="602426"/>
          <a:ext cx="6735666" cy="464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325"/>
                <a:gridCol w="5169341"/>
              </a:tblGrid>
              <a:tr h="36225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Attribute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Result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3214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Type of Solution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Choose</a:t>
                      </a:r>
                      <a:r>
                        <a:rPr lang="en-US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any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blockchain platform on</a:t>
                      </a:r>
                      <a:r>
                        <a:rPr lang="en-US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provided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infrastructure</a:t>
                      </a:r>
                      <a:r>
                        <a:rPr lang="en-US" sz="1200" dirty="0" smtClean="0">
                          <a:effectLst/>
                        </a:rPr>
                        <a:t>  (very open)</a:t>
                      </a:r>
                    </a:p>
                  </a:txBody>
                  <a:tcPr marT="34290" marB="34290"/>
                </a:tc>
              </a:tr>
              <a:tr h="28937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Type of </a:t>
                      </a:r>
                      <a:r>
                        <a:rPr lang="en-US" sz="1400" dirty="0" err="1" smtClean="0"/>
                        <a:t>Blockchain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Private,</a:t>
                      </a:r>
                      <a:r>
                        <a:rPr lang="en-US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Permissioned, and Public</a:t>
                      </a:r>
                      <a:endParaRPr lang="en-U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/>
                </a:tc>
              </a:tr>
              <a:tr h="30545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Readiness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Production, Always adding more platforms &amp; templates</a:t>
                      </a:r>
                    </a:p>
                  </a:txBody>
                  <a:tcPr marT="34290" marB="34290"/>
                </a:tc>
              </a:tr>
              <a:tr h="50749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Features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Smart Contracts,</a:t>
                      </a:r>
                      <a:r>
                        <a:rPr lang="en-US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Advanced 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management and analysis capabilities</a:t>
                      </a:r>
                      <a:r>
                        <a:rPr lang="en-US" sz="12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like 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Cortana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Analytics (machine learning), Power BI, Azure Active Directory, O365 and CRMOL</a:t>
                      </a:r>
                      <a:endParaRPr lang="en-US" sz="12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/>
                </a:tc>
              </a:tr>
              <a:tr h="38475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Architecture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provides an open, flexible,</a:t>
                      </a:r>
                      <a:r>
                        <a:rPr lang="en-US" sz="1200" kern="1200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scalable platform; g</a:t>
                      </a: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</a:rPr>
                        <a:t>rowing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  <a:effectLst/>
                        </a:rPr>
                        <a:t> rapidly</a:t>
                      </a:r>
                    </a:p>
                  </a:txBody>
                  <a:tcPr marT="34290" marB="34290"/>
                </a:tc>
              </a:tr>
              <a:tr h="36976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Security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Blockchain digital signature technology*</a:t>
                      </a:r>
                    </a:p>
                  </a:txBody>
                  <a:tcPr marT="34290" marB="34290"/>
                </a:tc>
              </a:tr>
              <a:tr h="72009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Notable Use Cases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rgbClr val="000000"/>
                          </a:solidFill>
                        </a:rPr>
                        <a:t>Ethereum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 Blockchain as a Service, </a:t>
                      </a:r>
                      <a:r>
                        <a:rPr lang="en-US" sz="1200" baseline="0" dirty="0" err="1" smtClean="0">
                          <a:solidFill>
                            <a:srgbClr val="000000"/>
                          </a:solidFill>
                        </a:rPr>
                        <a:t>ConsenSys</a:t>
                      </a:r>
                      <a:r>
                        <a:rPr lang="en-US" sz="1200" baseline="0" dirty="0" smtClean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John Hancock (insurer) to detect money-laundering w/ POC pilots, </a:t>
                      </a:r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Fidor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running its online retail platform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 marT="34290" marB="34290"/>
                </a:tc>
              </a:tr>
              <a:tr h="34096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Viability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Supported</a:t>
                      </a:r>
                      <a:r>
                        <a:rPr lang="en-US" sz="1200" baseline="0" dirty="0" smtClean="0"/>
                        <a:t> by Microsoft Azure Cloud Services and Computing</a:t>
                      </a:r>
                      <a:endParaRPr lang="en-US" sz="1200" dirty="0"/>
                    </a:p>
                  </a:txBody>
                  <a:tcPr marT="34290" marB="34290"/>
                </a:tc>
              </a:tr>
              <a:tr h="73148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Applicability </a:t>
                      </a:r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Ability to integrate and analyze information collected from virtually any source, including medical devices</a:t>
                      </a:r>
                      <a:r>
                        <a:rPr lang="en-US" sz="1200" dirty="0" smtClean="0">
                          <a:effectLst/>
                        </a:rPr>
                        <a:t> ;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 fast, secure, authenticated access to personal medical records </a:t>
                      </a:r>
                      <a:endParaRPr lang="en-US" sz="12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49"/>
            <a:ext cx="8229600" cy="53534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Microsoft Blockchain as a Service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811427" y="597176"/>
            <a:ext cx="225451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dirty="0" smtClean="0">
                <a:solidFill>
                  <a:prstClr val="black"/>
                </a:solidFill>
              </a:rPr>
              <a:t> Strengths:</a:t>
            </a:r>
          </a:p>
          <a:p>
            <a:pPr marL="171450" indent="-171450" defTabSz="457200">
              <a:buFontTx/>
              <a:buChar char="-"/>
            </a:pPr>
            <a:r>
              <a:rPr lang="en-US" sz="1200" dirty="0">
                <a:solidFill>
                  <a:prstClr val="black"/>
                </a:solidFill>
              </a:rPr>
              <a:t>L</a:t>
            </a:r>
            <a:r>
              <a:rPr lang="en-US" sz="1200" dirty="0" smtClean="0">
                <a:solidFill>
                  <a:prstClr val="black"/>
                </a:solidFill>
              </a:rPr>
              <a:t>everages Azure Cloud Computing and its features</a:t>
            </a:r>
          </a:p>
          <a:p>
            <a:pPr marL="171450" indent="-171450" defTabSz="457200">
              <a:buFontTx/>
              <a:buChar char="-"/>
            </a:pPr>
            <a:endParaRPr lang="en-US" sz="600" dirty="0" smtClean="0">
              <a:solidFill>
                <a:prstClr val="black"/>
              </a:solidFill>
            </a:endParaRPr>
          </a:p>
          <a:p>
            <a:pPr defTabSz="457200"/>
            <a:r>
              <a:rPr lang="en-US" sz="1600" dirty="0" smtClean="0">
                <a:solidFill>
                  <a:prstClr val="black"/>
                </a:solidFill>
              </a:rPr>
              <a:t>Weaknesses:</a:t>
            </a:r>
          </a:p>
          <a:p>
            <a:pPr marL="171450" indent="-171450" defTabSz="457200">
              <a:buFontTx/>
              <a:buChar char="-"/>
            </a:pPr>
            <a:r>
              <a:rPr lang="en-US" sz="1200" dirty="0" smtClean="0">
                <a:solidFill>
                  <a:prstClr val="black"/>
                </a:solidFill>
              </a:rPr>
              <a:t>No specific enterprise solution</a:t>
            </a:r>
          </a:p>
          <a:p>
            <a:pPr defTabSz="457200"/>
            <a:endParaRPr lang="en-US" sz="1600" dirty="0" smtClean="0">
              <a:solidFill>
                <a:prstClr val="black"/>
              </a:solidFill>
            </a:endParaRPr>
          </a:p>
          <a:p>
            <a:pPr defTabSz="457200"/>
            <a:endParaRPr lang="en-US" sz="1600" dirty="0" smtClean="0">
              <a:solidFill>
                <a:prstClr val="black"/>
              </a:solidFill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9699105"/>
              </p:ext>
            </p:extLst>
          </p:nvPr>
        </p:nvGraphicFramePr>
        <p:xfrm>
          <a:off x="6656747" y="2757302"/>
          <a:ext cx="2890078" cy="2117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09166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188" y="238305"/>
            <a:ext cx="3231311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Blockchain Architecture Taxonomy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77470" y="1670857"/>
            <a:ext cx="1010811" cy="588397"/>
          </a:xfrm>
          <a:prstGeom prst="roundRect">
            <a:avLst>
              <a:gd name="adj" fmla="val 5085"/>
            </a:avLst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Blockchain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886534" y="2712487"/>
            <a:ext cx="866693" cy="588397"/>
          </a:xfrm>
          <a:prstGeom prst="roundRect">
            <a:avLst>
              <a:gd name="adj" fmla="val 5085"/>
            </a:avLst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Blockchain Stewards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57" idx="2"/>
            <a:endCxn id="4" idx="0"/>
          </p:cNvCxnSpPr>
          <p:nvPr/>
        </p:nvCxnSpPr>
        <p:spPr>
          <a:xfrm>
            <a:off x="3319881" y="2259256"/>
            <a:ext cx="0" cy="45323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27832" y="2358319"/>
            <a:ext cx="850790" cy="25510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a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dded by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907473" y="2712486"/>
            <a:ext cx="1010811" cy="588397"/>
          </a:xfrm>
          <a:prstGeom prst="roundRect">
            <a:avLst>
              <a:gd name="adj" fmla="val 5085"/>
            </a:avLst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Consensus Protocol</a:t>
            </a:r>
          </a:p>
        </p:txBody>
      </p:sp>
      <p:cxnSp>
        <p:nvCxnSpPr>
          <p:cNvPr id="9" name="Straight Arrow Connector 8"/>
          <p:cNvCxnSpPr>
            <a:stCxn id="4" idx="3"/>
            <a:endCxn id="8" idx="1"/>
          </p:cNvCxnSpPr>
          <p:nvPr/>
        </p:nvCxnSpPr>
        <p:spPr>
          <a:xfrm flipV="1">
            <a:off x="3753227" y="3006685"/>
            <a:ext cx="1154246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53227" y="3083644"/>
            <a:ext cx="1154246" cy="25510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t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rusted through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226987" y="3686561"/>
            <a:ext cx="2377304" cy="1009815"/>
          </a:xfrm>
          <a:prstGeom prst="roundRect">
            <a:avLst>
              <a:gd name="adj" fmla="val 5085"/>
            </a:avLst>
          </a:pr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Examples: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Proof </a:t>
            </a: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of </a:t>
            </a:r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Federated Byzantine </a:t>
            </a:r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Agreement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Practical Byzantine Fault </a:t>
            </a:r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Tolerance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Proof of </a:t>
            </a:r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Stake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75000"/>
                  </a:schemeClr>
                </a:solidFill>
              </a:rPr>
              <a:t>Security </a:t>
            </a:r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Deposit</a:t>
            </a:r>
            <a:endParaRPr 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877470" y="2712487"/>
            <a:ext cx="1010811" cy="588397"/>
          </a:xfrm>
          <a:prstGeom prst="roundRect">
            <a:avLst>
              <a:gd name="adj" fmla="val 5085"/>
            </a:avLst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Incentives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/>
          <p:cNvCxnSpPr>
            <a:stCxn id="4" idx="1"/>
            <a:endCxn id="32" idx="3"/>
          </p:cNvCxnSpPr>
          <p:nvPr/>
        </p:nvCxnSpPr>
        <p:spPr>
          <a:xfrm flipH="1">
            <a:off x="1888281" y="3006686"/>
            <a:ext cx="99825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974081" y="3070628"/>
            <a:ext cx="850790" cy="25510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m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otivated by</a:t>
            </a:r>
          </a:p>
        </p:txBody>
      </p:sp>
      <p:cxnSp>
        <p:nvCxnSpPr>
          <p:cNvPr id="43" name="Straight Connector 42"/>
          <p:cNvCxnSpPr>
            <a:stCxn id="18" idx="0"/>
            <a:endCxn id="8" idx="2"/>
          </p:cNvCxnSpPr>
          <p:nvPr/>
        </p:nvCxnSpPr>
        <p:spPr>
          <a:xfrm flipH="1" flipV="1">
            <a:off x="5412879" y="3300883"/>
            <a:ext cx="2760" cy="385678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2675892" y="4191469"/>
            <a:ext cx="1287975" cy="504907"/>
          </a:xfrm>
          <a:prstGeom prst="roundRect">
            <a:avLst>
              <a:gd name="adj" fmla="val 5085"/>
            </a:avLst>
          </a:pr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Examples: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Bitcoin Miner</a:t>
            </a:r>
          </a:p>
        </p:txBody>
      </p:sp>
      <p:cxnSp>
        <p:nvCxnSpPr>
          <p:cNvPr id="47" name="Straight Connector 46"/>
          <p:cNvCxnSpPr>
            <a:stCxn id="4" idx="2"/>
            <a:endCxn id="46" idx="0"/>
          </p:cNvCxnSpPr>
          <p:nvPr/>
        </p:nvCxnSpPr>
        <p:spPr>
          <a:xfrm flipH="1">
            <a:off x="3319880" y="3300884"/>
            <a:ext cx="1" cy="89058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738887" y="3900014"/>
            <a:ext cx="1287975" cy="796362"/>
          </a:xfrm>
          <a:prstGeom prst="roundRect">
            <a:avLst>
              <a:gd name="adj" fmla="val 5085"/>
            </a:avLst>
          </a:pr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Examples: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New currency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Transaction fees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Access to data</a:t>
            </a:r>
          </a:p>
        </p:txBody>
      </p:sp>
      <p:cxnSp>
        <p:nvCxnSpPr>
          <p:cNvPr id="51" name="Straight Connector 50"/>
          <p:cNvCxnSpPr>
            <a:stCxn id="32" idx="2"/>
            <a:endCxn id="50" idx="0"/>
          </p:cNvCxnSpPr>
          <p:nvPr/>
        </p:nvCxnSpPr>
        <p:spPr>
          <a:xfrm flipH="1">
            <a:off x="1382875" y="3300884"/>
            <a:ext cx="1" cy="59913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2886534" y="1670859"/>
            <a:ext cx="866693" cy="588397"/>
          </a:xfrm>
          <a:prstGeom prst="roundRect">
            <a:avLst>
              <a:gd name="adj" fmla="val 5085"/>
            </a:avLst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Blocks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908679" y="1670858"/>
            <a:ext cx="1009605" cy="588397"/>
          </a:xfrm>
          <a:prstGeom prst="roundRect">
            <a:avLst>
              <a:gd name="adj" fmla="val 5085"/>
            </a:avLst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Transactions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59" name="Straight Arrow Connector 58"/>
          <p:cNvCxnSpPr>
            <a:stCxn id="57" idx="3"/>
            <a:endCxn id="58" idx="1"/>
          </p:cNvCxnSpPr>
          <p:nvPr/>
        </p:nvCxnSpPr>
        <p:spPr>
          <a:xfrm flipV="1">
            <a:off x="3753227" y="1965057"/>
            <a:ext cx="1155452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897004" y="1988898"/>
            <a:ext cx="850790" cy="25510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groups</a:t>
            </a:r>
          </a:p>
        </p:txBody>
      </p:sp>
      <p:cxnSp>
        <p:nvCxnSpPr>
          <p:cNvPr id="69" name="Straight Arrow Connector 68"/>
          <p:cNvCxnSpPr>
            <a:stCxn id="3" idx="3"/>
            <a:endCxn id="57" idx="1"/>
          </p:cNvCxnSpPr>
          <p:nvPr/>
        </p:nvCxnSpPr>
        <p:spPr>
          <a:xfrm>
            <a:off x="1888281" y="1965056"/>
            <a:ext cx="998253" cy="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888280" y="2004152"/>
            <a:ext cx="998253" cy="25510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s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ecurely links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4771651" y="627922"/>
            <a:ext cx="1287975" cy="504907"/>
          </a:xfrm>
          <a:prstGeom prst="roundRect">
            <a:avLst>
              <a:gd name="adj" fmla="val 5085"/>
            </a:avLst>
          </a:pr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Examples: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Transactions</a:t>
            </a:r>
          </a:p>
        </p:txBody>
      </p:sp>
      <p:cxnSp>
        <p:nvCxnSpPr>
          <p:cNvPr id="74" name="Straight Connector 73"/>
          <p:cNvCxnSpPr>
            <a:stCxn id="73" idx="2"/>
            <a:endCxn id="58" idx="0"/>
          </p:cNvCxnSpPr>
          <p:nvPr/>
        </p:nvCxnSpPr>
        <p:spPr>
          <a:xfrm flipH="1">
            <a:off x="5413482" y="1132829"/>
            <a:ext cx="2157" cy="538029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88188" y="778661"/>
            <a:ext cx="2092619" cy="25510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Work in progress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6882576" y="1677214"/>
            <a:ext cx="1010811" cy="588397"/>
          </a:xfrm>
          <a:prstGeom prst="roundRect">
            <a:avLst>
              <a:gd name="adj" fmla="val 5085"/>
            </a:avLst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Smart Contracts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6882575" y="537234"/>
            <a:ext cx="1010811" cy="588397"/>
          </a:xfrm>
          <a:prstGeom prst="roundRect">
            <a:avLst>
              <a:gd name="adj" fmla="val 5085"/>
            </a:avLst>
          </a:prstGeom>
          <a:solidFill>
            <a:schemeClr val="tx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Trusted External Data Source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80" name="Straight Arrow Connector 79"/>
          <p:cNvCxnSpPr>
            <a:stCxn id="79" idx="2"/>
            <a:endCxn id="78" idx="0"/>
          </p:cNvCxnSpPr>
          <p:nvPr/>
        </p:nvCxnSpPr>
        <p:spPr>
          <a:xfrm>
            <a:off x="7387981" y="1125631"/>
            <a:ext cx="1" cy="55158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8" idx="3"/>
            <a:endCxn id="78" idx="1"/>
          </p:cNvCxnSpPr>
          <p:nvPr/>
        </p:nvCxnSpPr>
        <p:spPr>
          <a:xfrm>
            <a:off x="5918284" y="1965057"/>
            <a:ext cx="964292" cy="635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965990" y="2003230"/>
            <a:ext cx="850790" cy="25510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m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ay trigger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420286" y="1252186"/>
            <a:ext cx="850790" cy="25510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m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ay trigger</a:t>
            </a:r>
          </a:p>
        </p:txBody>
      </p:sp>
    </p:spTree>
    <p:extLst>
      <p:ext uri="{BB962C8B-B14F-4D97-AF65-F5344CB8AC3E}">
        <p14:creationId xmlns:p14="http://schemas.microsoft.com/office/powerpoint/2010/main" val="191023515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454" y="905217"/>
            <a:ext cx="4292127" cy="210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Bitcoin work?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506857" y="2142205"/>
            <a:ext cx="2244697" cy="2213405"/>
            <a:chOff x="2913801" y="1617865"/>
            <a:chExt cx="2244697" cy="2213405"/>
          </a:xfrm>
        </p:grpSpPr>
        <p:grpSp>
          <p:nvGrpSpPr>
            <p:cNvPr id="155" name="Group 154"/>
            <p:cNvGrpSpPr/>
            <p:nvPr/>
          </p:nvGrpSpPr>
          <p:grpSpPr>
            <a:xfrm>
              <a:off x="3093164" y="1789996"/>
              <a:ext cx="1928323" cy="1906127"/>
              <a:chOff x="5300156" y="1359545"/>
              <a:chExt cx="2713174" cy="2681945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5300156" y="1372438"/>
                <a:ext cx="2713174" cy="2669052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65000"/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grpSp>
            <p:nvGrpSpPr>
              <p:cNvPr id="154" name="Group 153"/>
              <p:cNvGrpSpPr/>
              <p:nvPr/>
            </p:nvGrpSpPr>
            <p:grpSpPr>
              <a:xfrm>
                <a:off x="5300156" y="1359545"/>
                <a:ext cx="2713174" cy="2681945"/>
                <a:chOff x="4740598" y="1980921"/>
                <a:chExt cx="2713174" cy="2681945"/>
              </a:xfrm>
            </p:grpSpPr>
            <p:grpSp>
              <p:nvGrpSpPr>
                <p:cNvPr id="144" name="Group 143"/>
                <p:cNvGrpSpPr/>
                <p:nvPr/>
              </p:nvGrpSpPr>
              <p:grpSpPr>
                <a:xfrm rot="2700000">
                  <a:off x="5162849" y="2362298"/>
                  <a:ext cx="1871486" cy="1913963"/>
                  <a:chOff x="7390265" y="-226120"/>
                  <a:chExt cx="1871486" cy="1913963"/>
                </a:xfrm>
              </p:grpSpPr>
              <p:sp>
                <p:nvSpPr>
                  <p:cNvPr id="145" name="Rectangle 144"/>
                  <p:cNvSpPr/>
                  <p:nvPr/>
                </p:nvSpPr>
                <p:spPr>
                  <a:xfrm>
                    <a:off x="7390265" y="-226120"/>
                    <a:ext cx="1871486" cy="1913963"/>
                  </a:xfrm>
                  <a:prstGeom prst="rect">
                    <a:avLst/>
                  </a:prstGeom>
                  <a:noFill/>
                  <a:ln w="28575">
                    <a:solidFill>
                      <a:schemeClr val="bg1">
                        <a:lumMod val="65000"/>
                        <a:alpha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cxnSp>
                <p:nvCxnSpPr>
                  <p:cNvPr id="146" name="Straight Connector 145"/>
                  <p:cNvCxnSpPr/>
                  <p:nvPr/>
                </p:nvCxnSpPr>
                <p:spPr>
                  <a:xfrm flipV="1">
                    <a:off x="7390265" y="-226119"/>
                    <a:ext cx="1871486" cy="1913962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65000"/>
                        <a:alpha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/>
                  <p:cNvCxnSpPr/>
                  <p:nvPr/>
                </p:nvCxnSpPr>
                <p:spPr>
                  <a:xfrm>
                    <a:off x="7390265" y="-226119"/>
                    <a:ext cx="1871486" cy="1913962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65000"/>
                        <a:alpha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8" name="Isosceles Triangle 147"/>
                <p:cNvSpPr/>
                <p:nvPr/>
              </p:nvSpPr>
              <p:spPr>
                <a:xfrm rot="16200000">
                  <a:off x="4952525" y="2192081"/>
                  <a:ext cx="1871486" cy="2295340"/>
                </a:xfrm>
                <a:prstGeom prst="triangle">
                  <a:avLst/>
                </a:prstGeom>
                <a:noFill/>
                <a:ln w="28575">
                  <a:solidFill>
                    <a:schemeClr val="bg1">
                      <a:lumMod val="65000"/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9" name="Isosceles Triangle 148"/>
                <p:cNvSpPr/>
                <p:nvPr/>
              </p:nvSpPr>
              <p:spPr>
                <a:xfrm rot="16200000" flipV="1">
                  <a:off x="5370359" y="2171610"/>
                  <a:ext cx="1871486" cy="2295340"/>
                </a:xfrm>
                <a:prstGeom prst="triangle">
                  <a:avLst/>
                </a:prstGeom>
                <a:noFill/>
                <a:ln w="28575">
                  <a:solidFill>
                    <a:schemeClr val="bg1">
                      <a:lumMod val="65000"/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2" name="Isosceles Triangle 151"/>
                <p:cNvSpPr/>
                <p:nvPr/>
              </p:nvSpPr>
              <p:spPr>
                <a:xfrm>
                  <a:off x="5176497" y="1980921"/>
                  <a:ext cx="1871486" cy="2295340"/>
                </a:xfrm>
                <a:prstGeom prst="triangle">
                  <a:avLst/>
                </a:prstGeom>
                <a:noFill/>
                <a:ln w="28575">
                  <a:solidFill>
                    <a:schemeClr val="bg1">
                      <a:lumMod val="65000"/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53" name="Isosceles Triangle 152"/>
                <p:cNvSpPr/>
                <p:nvPr/>
              </p:nvSpPr>
              <p:spPr>
                <a:xfrm flipV="1">
                  <a:off x="5153260" y="2367526"/>
                  <a:ext cx="1871486" cy="2295340"/>
                </a:xfrm>
                <a:prstGeom prst="triangle">
                  <a:avLst/>
                </a:prstGeom>
                <a:noFill/>
                <a:ln w="28575">
                  <a:solidFill>
                    <a:schemeClr val="bg1">
                      <a:lumMod val="65000"/>
                      <a:alpha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</p:grpSp>
        <p:grpSp>
          <p:nvGrpSpPr>
            <p:cNvPr id="161" name="Group 160"/>
            <p:cNvGrpSpPr/>
            <p:nvPr/>
          </p:nvGrpSpPr>
          <p:grpSpPr>
            <a:xfrm>
              <a:off x="2964968" y="1637740"/>
              <a:ext cx="2193530" cy="2193530"/>
              <a:chOff x="5119783" y="1145320"/>
              <a:chExt cx="3086324" cy="3086324"/>
            </a:xfrm>
          </p:grpSpPr>
          <p:grpSp>
            <p:nvGrpSpPr>
              <p:cNvPr id="157" name="Group 156"/>
              <p:cNvGrpSpPr/>
              <p:nvPr/>
            </p:nvGrpSpPr>
            <p:grpSpPr>
              <a:xfrm>
                <a:off x="6434336" y="1145320"/>
                <a:ext cx="451687" cy="3086324"/>
                <a:chOff x="6434336" y="1145320"/>
                <a:chExt cx="451687" cy="3086324"/>
              </a:xfrm>
            </p:grpSpPr>
            <p:sp>
              <p:nvSpPr>
                <p:cNvPr id="131" name="Oval 130"/>
                <p:cNvSpPr/>
                <p:nvPr/>
              </p:nvSpPr>
              <p:spPr>
                <a:xfrm>
                  <a:off x="6457573" y="1145320"/>
                  <a:ext cx="428450" cy="4284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6434336" y="3803194"/>
                  <a:ext cx="428450" cy="4284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</p:grpSp>
          <p:grpSp>
            <p:nvGrpSpPr>
              <p:cNvPr id="158" name="Group 157"/>
              <p:cNvGrpSpPr/>
              <p:nvPr/>
            </p:nvGrpSpPr>
            <p:grpSpPr>
              <a:xfrm rot="16200000">
                <a:off x="6437101" y="1145320"/>
                <a:ext cx="451687" cy="3086324"/>
                <a:chOff x="6434336" y="1145320"/>
                <a:chExt cx="451687" cy="3086324"/>
              </a:xfrm>
            </p:grpSpPr>
            <p:sp>
              <p:nvSpPr>
                <p:cNvPr id="159" name="Oval 158"/>
                <p:cNvSpPr/>
                <p:nvPr/>
              </p:nvSpPr>
              <p:spPr>
                <a:xfrm>
                  <a:off x="6457573" y="1145320"/>
                  <a:ext cx="428450" cy="4284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6434336" y="3803194"/>
                  <a:ext cx="428450" cy="42845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</p:grpSp>
        </p:grpSp>
        <p:grpSp>
          <p:nvGrpSpPr>
            <p:cNvPr id="162" name="Group 161"/>
            <p:cNvGrpSpPr/>
            <p:nvPr/>
          </p:nvGrpSpPr>
          <p:grpSpPr>
            <a:xfrm rot="2700000">
              <a:off x="2913801" y="1617865"/>
              <a:ext cx="2193530" cy="2193530"/>
              <a:chOff x="5119783" y="1145320"/>
              <a:chExt cx="3086324" cy="3086324"/>
            </a:xfrm>
            <a:solidFill>
              <a:schemeClr val="tx2"/>
            </a:solidFill>
          </p:grpSpPr>
          <p:grpSp>
            <p:nvGrpSpPr>
              <p:cNvPr id="163" name="Group 162"/>
              <p:cNvGrpSpPr/>
              <p:nvPr/>
            </p:nvGrpSpPr>
            <p:grpSpPr>
              <a:xfrm>
                <a:off x="6434336" y="1145320"/>
                <a:ext cx="451687" cy="3086324"/>
                <a:chOff x="6434336" y="1145320"/>
                <a:chExt cx="451687" cy="3086324"/>
              </a:xfrm>
              <a:grpFill/>
            </p:grpSpPr>
            <p:sp>
              <p:nvSpPr>
                <p:cNvPr id="167" name="Oval 166"/>
                <p:cNvSpPr/>
                <p:nvPr/>
              </p:nvSpPr>
              <p:spPr>
                <a:xfrm>
                  <a:off x="6457573" y="1145320"/>
                  <a:ext cx="428450" cy="4284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6434336" y="3803194"/>
                  <a:ext cx="428450" cy="4284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</p:grpSp>
          <p:grpSp>
            <p:nvGrpSpPr>
              <p:cNvPr id="164" name="Group 163"/>
              <p:cNvGrpSpPr/>
              <p:nvPr/>
            </p:nvGrpSpPr>
            <p:grpSpPr>
              <a:xfrm rot="16200000">
                <a:off x="6437101" y="1145320"/>
                <a:ext cx="451687" cy="3086324"/>
                <a:chOff x="6434336" y="1145320"/>
                <a:chExt cx="451687" cy="3086324"/>
              </a:xfrm>
              <a:grpFill/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6457573" y="1145320"/>
                  <a:ext cx="428450" cy="4284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>
                  <a:off x="6434336" y="3803194"/>
                  <a:ext cx="428450" cy="4284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</p:grpSp>
        </p:grpSp>
        <p:sp>
          <p:nvSpPr>
            <p:cNvPr id="4" name="Cloud Callout 3"/>
            <p:cNvSpPr/>
            <p:nvPr/>
          </p:nvSpPr>
          <p:spPr>
            <a:xfrm>
              <a:off x="3376411" y="2090695"/>
              <a:ext cx="1337129" cy="1297643"/>
            </a:xfrm>
            <a:prstGeom prst="cloudCallout">
              <a:avLst>
                <a:gd name="adj1" fmla="val 85456"/>
                <a:gd name="adj2" fmla="val -34733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200" dirty="0" smtClean="0"/>
                <a:t>Replicated ledger with computer accounting</a:t>
              </a:r>
              <a:endParaRPr lang="en-US" sz="1200" dirty="0"/>
            </a:p>
          </p:txBody>
        </p:sp>
      </p:grpSp>
      <p:sp>
        <p:nvSpPr>
          <p:cNvPr id="54" name="Content Placeholder 1"/>
          <p:cNvSpPr txBox="1">
            <a:spLocks/>
          </p:cNvSpPr>
          <p:nvPr/>
        </p:nvSpPr>
        <p:spPr>
          <a:xfrm>
            <a:off x="4840625" y="3371003"/>
            <a:ext cx="4114801" cy="1262984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Issues with Bitcoin “Blockchain 1.0”</a:t>
            </a:r>
          </a:p>
          <a:p>
            <a:pPr lvl="1"/>
            <a:r>
              <a:rPr lang="en-US" sz="1200" dirty="0" smtClean="0"/>
              <a:t>Privacy: Ledger is public</a:t>
            </a:r>
          </a:p>
          <a:p>
            <a:pPr lvl="1"/>
            <a:r>
              <a:rPr lang="en-US" sz="1200" dirty="0" smtClean="0"/>
              <a:t>Scalability: Ledger is replicated on all nodes</a:t>
            </a:r>
          </a:p>
          <a:p>
            <a:pPr lvl="1"/>
            <a:r>
              <a:rPr lang="en-US" sz="1200" dirty="0" smtClean="0"/>
              <a:t>Performance: </a:t>
            </a:r>
            <a:r>
              <a:rPr lang="en-US" sz="1200" dirty="0"/>
              <a:t>V</a:t>
            </a:r>
            <a:r>
              <a:rPr lang="en-US" sz="1200" dirty="0" smtClean="0"/>
              <a:t>alidation is compute expensive</a:t>
            </a:r>
          </a:p>
        </p:txBody>
      </p:sp>
      <p:sp>
        <p:nvSpPr>
          <p:cNvPr id="73" name="Content Placeholder 1"/>
          <p:cNvSpPr txBox="1">
            <a:spLocks/>
          </p:cNvSpPr>
          <p:nvPr/>
        </p:nvSpPr>
        <p:spPr>
          <a:xfrm>
            <a:off x="426938" y="900564"/>
            <a:ext cx="4312969" cy="1773300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Transaction is proposed to the 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Transaction is checked by computerized accountants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First account to validate receives reward/transaction fee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Consensus rules are evaluated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Transaction is accepted or rejected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 smtClean="0"/>
              <a:t>Ledgers are updated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4149" y="3914230"/>
            <a:ext cx="866633" cy="15007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800" dirty="0" smtClean="0"/>
              <a:t>TX 1: Hash T1</a:t>
            </a:r>
            <a:endParaRPr lang="en-US" sz="800" dirty="0"/>
          </a:p>
        </p:txBody>
      </p:sp>
      <p:sp>
        <p:nvSpPr>
          <p:cNvPr id="75" name="Rectangle 74"/>
          <p:cNvSpPr/>
          <p:nvPr/>
        </p:nvSpPr>
        <p:spPr>
          <a:xfrm>
            <a:off x="614149" y="4080180"/>
            <a:ext cx="866633" cy="15007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800" dirty="0" smtClean="0"/>
              <a:t>TX 2: Hash T2</a:t>
            </a:r>
            <a:endParaRPr lang="en-US" sz="800" dirty="0"/>
          </a:p>
        </p:txBody>
      </p:sp>
      <p:sp>
        <p:nvSpPr>
          <p:cNvPr id="76" name="Rectangle 75"/>
          <p:cNvSpPr/>
          <p:nvPr/>
        </p:nvSpPr>
        <p:spPr>
          <a:xfrm>
            <a:off x="477671" y="3742078"/>
            <a:ext cx="1139588" cy="556436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1"/>
          <a:lstStyle/>
          <a:p>
            <a:pPr algn="ctr"/>
            <a:r>
              <a:rPr lang="en-US" sz="800" dirty="0" smtClean="0">
                <a:solidFill>
                  <a:schemeClr val="tx1">
                    <a:lumMod val="50000"/>
                  </a:schemeClr>
                </a:solidFill>
              </a:rPr>
              <a:t>Block 1: Hash B1</a:t>
            </a:r>
            <a:endParaRPr lang="en-US" sz="8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14149" y="2928903"/>
            <a:ext cx="866633" cy="15007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800" dirty="0" smtClean="0"/>
              <a:t>TX X: Hash TX</a:t>
            </a:r>
            <a:endParaRPr lang="en-US" sz="800" dirty="0"/>
          </a:p>
        </p:txBody>
      </p:sp>
      <p:sp>
        <p:nvSpPr>
          <p:cNvPr id="78" name="Rectangle 77"/>
          <p:cNvSpPr/>
          <p:nvPr/>
        </p:nvSpPr>
        <p:spPr>
          <a:xfrm>
            <a:off x="614149" y="3094853"/>
            <a:ext cx="866633" cy="15007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800" dirty="0" smtClean="0"/>
              <a:t>TX Y: Hash TY</a:t>
            </a:r>
            <a:endParaRPr lang="en-US" sz="800" dirty="0"/>
          </a:p>
        </p:txBody>
      </p:sp>
      <p:sp>
        <p:nvSpPr>
          <p:cNvPr id="79" name="Rectangle 78"/>
          <p:cNvSpPr/>
          <p:nvPr/>
        </p:nvSpPr>
        <p:spPr>
          <a:xfrm>
            <a:off x="477671" y="2756751"/>
            <a:ext cx="1139588" cy="556436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1"/>
          <a:lstStyle/>
          <a:p>
            <a:pPr algn="ctr"/>
            <a:r>
              <a:rPr lang="en-US" sz="800" dirty="0" smtClean="0">
                <a:solidFill>
                  <a:schemeClr val="tx1">
                    <a:lumMod val="50000"/>
                  </a:schemeClr>
                </a:solidFill>
              </a:rPr>
              <a:t>Block N: Hash BN</a:t>
            </a:r>
            <a:endParaRPr lang="en-US" sz="8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4" name="Straight Arrow Connector 13"/>
          <p:cNvCxnSpPr>
            <a:stCxn id="76" idx="0"/>
            <a:endCxn id="79" idx="2"/>
          </p:cNvCxnSpPr>
          <p:nvPr/>
        </p:nvCxnSpPr>
        <p:spPr>
          <a:xfrm flipV="1">
            <a:off x="1047465" y="3313187"/>
            <a:ext cx="0" cy="42889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60059" y="3391469"/>
            <a:ext cx="1030408" cy="272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 smtClean="0">
                <a:latin typeface="Arial" pitchFamily="34" charset="0"/>
                <a:cs typeface="Arial" pitchFamily="34" charset="0"/>
              </a:rPr>
              <a:t>Chained in order of occurrence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02606" y="4369258"/>
            <a:ext cx="1262417" cy="1361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dirty="0" smtClean="0">
                <a:latin typeface="Arial" pitchFamily="34" charset="0"/>
                <a:cs typeface="Arial" pitchFamily="34" charset="0"/>
              </a:rPr>
              <a:t>~1500 Transactions/Block</a:t>
            </a:r>
          </a:p>
        </p:txBody>
      </p:sp>
    </p:spTree>
    <p:extLst>
      <p:ext uri="{BB962C8B-B14F-4D97-AF65-F5344CB8AC3E}">
        <p14:creationId xmlns:p14="http://schemas.microsoft.com/office/powerpoint/2010/main" val="36900420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/>
          <p:cNvGrpSpPr/>
          <p:nvPr/>
        </p:nvGrpSpPr>
        <p:grpSpPr>
          <a:xfrm>
            <a:off x="3033754" y="2541378"/>
            <a:ext cx="0" cy="1883392"/>
            <a:chOff x="3859458" y="2599898"/>
            <a:chExt cx="0" cy="1883392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3859458" y="2599898"/>
              <a:ext cx="0" cy="94169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3859458" y="3541594"/>
              <a:ext cx="0" cy="9416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57" name="Notched Right Arrow 56"/>
          <p:cNvSpPr/>
          <p:nvPr/>
        </p:nvSpPr>
        <p:spPr>
          <a:xfrm>
            <a:off x="191066" y="1403626"/>
            <a:ext cx="8553733" cy="1566497"/>
          </a:xfrm>
          <a:prstGeom prst="notchedRightArrow">
            <a:avLst>
              <a:gd name="adj1" fmla="val 50000"/>
              <a:gd name="adj2" fmla="val 35189"/>
            </a:avLst>
          </a:prstGeom>
          <a:solidFill>
            <a:schemeClr val="bg1">
              <a:lumMod val="8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8" name="Group 57"/>
          <p:cNvGrpSpPr/>
          <p:nvPr/>
        </p:nvGrpSpPr>
        <p:grpSpPr>
          <a:xfrm>
            <a:off x="5645428" y="4683075"/>
            <a:ext cx="734047" cy="270022"/>
            <a:chOff x="2165248" y="4735773"/>
            <a:chExt cx="734047" cy="270022"/>
          </a:xfrm>
        </p:grpSpPr>
        <p:sp>
          <p:nvSpPr>
            <p:cNvPr id="59" name="Oval 58"/>
            <p:cNvSpPr/>
            <p:nvPr/>
          </p:nvSpPr>
          <p:spPr>
            <a:xfrm>
              <a:off x="2165248" y="4735773"/>
              <a:ext cx="270022" cy="270022"/>
            </a:xfrm>
            <a:prstGeom prst="ellipse">
              <a:avLst/>
            </a:prstGeom>
            <a:solidFill>
              <a:srgbClr val="9BCC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TextBox 59"/>
            <p:cNvSpPr txBox="1"/>
            <p:nvPr/>
          </p:nvSpPr>
          <p:spPr>
            <a:xfrm>
              <a:off x="2462566" y="4788471"/>
              <a:ext cx="436729" cy="16462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lang="en-US" sz="800" dirty="0" smtClean="0">
                  <a:latin typeface="Arial" pitchFamily="34" charset="0"/>
                  <a:cs typeface="Arial" pitchFamily="34" charset="0"/>
                </a:rPr>
                <a:t>Positive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587125" y="4683075"/>
            <a:ext cx="734047" cy="270022"/>
            <a:chOff x="3005918" y="4735773"/>
            <a:chExt cx="734047" cy="270022"/>
          </a:xfrm>
        </p:grpSpPr>
        <p:sp>
          <p:nvSpPr>
            <p:cNvPr id="62" name="Oval 61"/>
            <p:cNvSpPr/>
            <p:nvPr/>
          </p:nvSpPr>
          <p:spPr>
            <a:xfrm>
              <a:off x="3005918" y="4735773"/>
              <a:ext cx="270022" cy="27002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TextBox 62"/>
            <p:cNvSpPr txBox="1"/>
            <p:nvPr/>
          </p:nvSpPr>
          <p:spPr>
            <a:xfrm>
              <a:off x="3303236" y="4788471"/>
              <a:ext cx="436729" cy="16462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lang="en-US" sz="800" dirty="0" smtClean="0">
                  <a:latin typeface="Arial" pitchFamily="34" charset="0"/>
                  <a:cs typeface="Arial" pitchFamily="34" charset="0"/>
                </a:rPr>
                <a:t>Negative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7528821" y="4683075"/>
            <a:ext cx="733193" cy="270022"/>
            <a:chOff x="4048641" y="4735773"/>
            <a:chExt cx="733193" cy="270022"/>
          </a:xfrm>
        </p:grpSpPr>
        <p:sp>
          <p:nvSpPr>
            <p:cNvPr id="65" name="Oval 64"/>
            <p:cNvSpPr/>
            <p:nvPr/>
          </p:nvSpPr>
          <p:spPr>
            <a:xfrm>
              <a:off x="4048641" y="4735773"/>
              <a:ext cx="270022" cy="27002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6" name="TextBox 65"/>
            <p:cNvSpPr txBox="1"/>
            <p:nvPr/>
          </p:nvSpPr>
          <p:spPr>
            <a:xfrm>
              <a:off x="4345105" y="4788471"/>
              <a:ext cx="436729" cy="16462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lang="en-US" sz="800" dirty="0" smtClean="0">
                  <a:latin typeface="Arial" pitchFamily="34" charset="0"/>
                  <a:cs typeface="Arial" pitchFamily="34" charset="0"/>
                </a:rPr>
                <a:t>Neutral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38834" y="539083"/>
            <a:ext cx="1059536" cy="1841291"/>
            <a:chOff x="416258" y="682387"/>
            <a:chExt cx="1059536" cy="1841291"/>
          </a:xfrm>
        </p:grpSpPr>
        <p:grpSp>
          <p:nvGrpSpPr>
            <p:cNvPr id="4" name="Group 3"/>
            <p:cNvGrpSpPr/>
            <p:nvPr/>
          </p:nvGrpSpPr>
          <p:grpSpPr>
            <a:xfrm>
              <a:off x="416258" y="682387"/>
              <a:ext cx="1059536" cy="1048715"/>
              <a:chOff x="44087" y="768891"/>
              <a:chExt cx="1058911" cy="647245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44087" y="768891"/>
                <a:ext cx="1058911" cy="64724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3" name="Rectangle 42"/>
              <p:cNvSpPr/>
              <p:nvPr/>
            </p:nvSpPr>
            <p:spPr>
              <a:xfrm>
                <a:off x="44087" y="768891"/>
                <a:ext cx="1058911" cy="6472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4008" tIns="64008" rIns="64008" bIns="64008" numCol="1" spcCol="1270" anchor="b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900" b="1" kern="1200" dirty="0" smtClean="0"/>
                  <a:t>2008</a:t>
                </a:r>
                <a:r>
                  <a:rPr lang="en-US" sz="900" kern="1200" dirty="0" smtClean="0"/>
                  <a:t>: Bitcoin whitepaper published by Satoshi Nakamoto</a:t>
                </a:r>
                <a:endParaRPr lang="en-US" sz="900" kern="1200" dirty="0"/>
              </a:p>
            </p:txBody>
          </p:sp>
        </p:grpSp>
        <p:sp>
          <p:nvSpPr>
            <p:cNvPr id="44" name="Oval 43"/>
            <p:cNvSpPr/>
            <p:nvPr/>
          </p:nvSpPr>
          <p:spPr>
            <a:xfrm>
              <a:off x="750214" y="2132054"/>
              <a:ext cx="391624" cy="391624"/>
            </a:xfrm>
            <a:prstGeom prst="ellipse">
              <a:avLst/>
            </a:prstGeom>
            <a:solidFill>
              <a:srgbClr val="92D050"/>
            </a:solidFill>
            <a:ln w="254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cxnSp>
        <p:nvCxnSpPr>
          <p:cNvPr id="68" name="Straight Connector 67"/>
          <p:cNvCxnSpPr>
            <a:stCxn id="42" idx="2"/>
            <a:endCxn id="44" idx="0"/>
          </p:cNvCxnSpPr>
          <p:nvPr/>
        </p:nvCxnSpPr>
        <p:spPr>
          <a:xfrm>
            <a:off x="768602" y="1587798"/>
            <a:ext cx="0" cy="4009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1300453" y="661560"/>
            <a:ext cx="971773" cy="1723439"/>
            <a:chOff x="1726765" y="804864"/>
            <a:chExt cx="971773" cy="1723439"/>
          </a:xfrm>
        </p:grpSpPr>
        <p:grpSp>
          <p:nvGrpSpPr>
            <p:cNvPr id="6" name="Group 5"/>
            <p:cNvGrpSpPr/>
            <p:nvPr/>
          </p:nvGrpSpPr>
          <p:grpSpPr>
            <a:xfrm>
              <a:off x="1726765" y="804864"/>
              <a:ext cx="971773" cy="926238"/>
              <a:chOff x="1656531" y="0"/>
              <a:chExt cx="539721" cy="1566497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656531" y="0"/>
                <a:ext cx="539721" cy="156649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Rectangle 38"/>
              <p:cNvSpPr/>
              <p:nvPr/>
            </p:nvSpPr>
            <p:spPr>
              <a:xfrm>
                <a:off x="1656531" y="0"/>
                <a:ext cx="539721" cy="156649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4008" tIns="64008" rIns="64008" bIns="64008" numCol="1" spcCol="1270" anchor="b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900" b="1" kern="1200" dirty="0" smtClean="0"/>
                  <a:t>2009</a:t>
                </a:r>
                <a:r>
                  <a:rPr lang="en-US" sz="900" kern="1200" dirty="0" smtClean="0"/>
                  <a:t>: Genesis block created</a:t>
                </a:r>
                <a:endParaRPr lang="en-US" sz="900" kern="1200" dirty="0"/>
              </a:p>
            </p:txBody>
          </p:sp>
        </p:grpSp>
        <p:sp>
          <p:nvSpPr>
            <p:cNvPr id="46" name="Oval 45"/>
            <p:cNvSpPr/>
            <p:nvPr/>
          </p:nvSpPr>
          <p:spPr>
            <a:xfrm>
              <a:off x="2013966" y="2136679"/>
              <a:ext cx="391624" cy="391624"/>
            </a:xfrm>
            <a:prstGeom prst="ellipse">
              <a:avLst/>
            </a:prstGeom>
            <a:solidFill>
              <a:srgbClr val="92D050"/>
            </a:solidFill>
            <a:ln w="254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80" name="Straight Connector 79"/>
            <p:cNvCxnSpPr>
              <a:stCxn id="38" idx="2"/>
              <a:endCxn id="46" idx="0"/>
            </p:cNvCxnSpPr>
            <p:nvPr/>
          </p:nvCxnSpPr>
          <p:spPr>
            <a:xfrm flipH="1">
              <a:off x="2209778" y="1731102"/>
              <a:ext cx="2874" cy="4055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789641" y="1993375"/>
            <a:ext cx="971773" cy="1718814"/>
            <a:chOff x="1160058" y="2136679"/>
            <a:chExt cx="971773" cy="1718814"/>
          </a:xfrm>
        </p:grpSpPr>
        <p:grpSp>
          <p:nvGrpSpPr>
            <p:cNvPr id="5" name="Group 4"/>
            <p:cNvGrpSpPr/>
            <p:nvPr/>
          </p:nvGrpSpPr>
          <p:grpSpPr>
            <a:xfrm>
              <a:off x="1160058" y="2929255"/>
              <a:ext cx="971773" cy="926238"/>
              <a:chOff x="1089824" y="2349746"/>
              <a:chExt cx="539721" cy="1566497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1089824" y="2349746"/>
                <a:ext cx="539721" cy="156649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Rectangle 40"/>
              <p:cNvSpPr/>
              <p:nvPr/>
            </p:nvSpPr>
            <p:spPr>
              <a:xfrm>
                <a:off x="1089824" y="2349746"/>
                <a:ext cx="539721" cy="156649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4008" tIns="64008" rIns="64008" bIns="64008" numCol="1" spcCol="1270" anchor="t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900" b="1" kern="1200" dirty="0" smtClean="0"/>
                  <a:t>2009</a:t>
                </a:r>
                <a:r>
                  <a:rPr lang="en-US" sz="900" kern="1200" dirty="0" smtClean="0"/>
                  <a:t>: Bitcoin version 0.1 released as open source</a:t>
                </a:r>
                <a:endParaRPr lang="en-US" sz="900" kern="1200" dirty="0"/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1447258" y="2136679"/>
              <a:ext cx="391624" cy="391624"/>
            </a:xfrm>
            <a:prstGeom prst="ellipse">
              <a:avLst/>
            </a:prstGeom>
            <a:solidFill>
              <a:srgbClr val="92D050"/>
            </a:solidFill>
            <a:ln w="254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81" name="Straight Connector 80"/>
            <p:cNvCxnSpPr>
              <a:stCxn id="45" idx="4"/>
              <a:endCxn id="40" idx="0"/>
            </p:cNvCxnSpPr>
            <p:nvPr/>
          </p:nvCxnSpPr>
          <p:spPr>
            <a:xfrm>
              <a:off x="1643070" y="2528303"/>
              <a:ext cx="2875" cy="40095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2322077" y="661560"/>
            <a:ext cx="971773" cy="1723439"/>
            <a:chOff x="3993594" y="804864"/>
            <a:chExt cx="971773" cy="1723439"/>
          </a:xfrm>
        </p:grpSpPr>
        <p:grpSp>
          <p:nvGrpSpPr>
            <p:cNvPr id="11" name="Group 10"/>
            <p:cNvGrpSpPr/>
            <p:nvPr/>
          </p:nvGrpSpPr>
          <p:grpSpPr>
            <a:xfrm>
              <a:off x="3993594" y="804864"/>
              <a:ext cx="971773" cy="926238"/>
              <a:chOff x="3923360" y="0"/>
              <a:chExt cx="539721" cy="1566497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3923360" y="0"/>
                <a:ext cx="539721" cy="156649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Rectangle 30"/>
              <p:cNvSpPr/>
              <p:nvPr/>
            </p:nvSpPr>
            <p:spPr>
              <a:xfrm>
                <a:off x="3923360" y="0"/>
                <a:ext cx="539721" cy="156649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4008" tIns="64008" rIns="64008" bIns="64008" numCol="1" spcCol="1270" anchor="b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900" b="1" kern="1200" dirty="0" smtClean="0"/>
                  <a:t>2014</a:t>
                </a:r>
                <a:r>
                  <a:rPr lang="en-US" sz="900" kern="1200" dirty="0" smtClean="0"/>
                  <a:t>: Mt. </a:t>
                </a:r>
                <a:r>
                  <a:rPr lang="en-US" sz="900" kern="1200" dirty="0" err="1" smtClean="0"/>
                  <a:t>Gox</a:t>
                </a:r>
                <a:r>
                  <a:rPr lang="en-US" sz="900" kern="1200" dirty="0" smtClean="0"/>
                  <a:t> shutdown: double spending of $473M</a:t>
                </a:r>
                <a:endParaRPr lang="en-US" sz="900" kern="1200" dirty="0"/>
              </a:p>
            </p:txBody>
          </p:sp>
        </p:grpSp>
        <p:sp>
          <p:nvSpPr>
            <p:cNvPr id="50" name="Oval 49"/>
            <p:cNvSpPr/>
            <p:nvPr/>
          </p:nvSpPr>
          <p:spPr>
            <a:xfrm>
              <a:off x="4280794" y="2136679"/>
              <a:ext cx="391624" cy="391624"/>
            </a:xfrm>
            <a:prstGeom prst="ellipse">
              <a:avLst/>
            </a:prstGeom>
            <a:solidFill>
              <a:srgbClr val="FF0000"/>
            </a:solidFill>
            <a:ln w="254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83" name="Straight Connector 82"/>
            <p:cNvCxnSpPr>
              <a:stCxn id="31" idx="2"/>
              <a:endCxn id="50" idx="0"/>
            </p:cNvCxnSpPr>
            <p:nvPr/>
          </p:nvCxnSpPr>
          <p:spPr>
            <a:xfrm flipH="1">
              <a:off x="4476606" y="1731102"/>
              <a:ext cx="2875" cy="4055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1811265" y="1993375"/>
            <a:ext cx="971773" cy="1718814"/>
            <a:chOff x="2293472" y="2136679"/>
            <a:chExt cx="971773" cy="1718814"/>
          </a:xfrm>
        </p:grpSpPr>
        <p:grpSp>
          <p:nvGrpSpPr>
            <p:cNvPr id="7" name="Group 6"/>
            <p:cNvGrpSpPr/>
            <p:nvPr/>
          </p:nvGrpSpPr>
          <p:grpSpPr>
            <a:xfrm>
              <a:off x="2293472" y="2929255"/>
              <a:ext cx="971773" cy="926238"/>
              <a:chOff x="2223238" y="2349746"/>
              <a:chExt cx="539721" cy="1566497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2223238" y="2349746"/>
                <a:ext cx="539721" cy="156649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Rectangle 36"/>
              <p:cNvSpPr/>
              <p:nvPr/>
            </p:nvSpPr>
            <p:spPr>
              <a:xfrm>
                <a:off x="2223238" y="2349746"/>
                <a:ext cx="539721" cy="156649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4008" tIns="64008" rIns="64008" bIns="64008" numCol="1" spcCol="1270" anchor="t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900" b="1" kern="1200" dirty="0" smtClean="0"/>
                  <a:t>2011</a:t>
                </a:r>
                <a:r>
                  <a:rPr lang="en-US" sz="900" kern="1200" dirty="0" smtClean="0"/>
                  <a:t>: Satoshi Nakamoto is “gone for good”</a:t>
                </a:r>
                <a:endParaRPr lang="en-US" sz="900" kern="1200" dirty="0"/>
              </a:p>
            </p:txBody>
          </p:sp>
        </p:grpSp>
        <p:sp>
          <p:nvSpPr>
            <p:cNvPr id="47" name="Oval 46"/>
            <p:cNvSpPr/>
            <p:nvPr/>
          </p:nvSpPr>
          <p:spPr>
            <a:xfrm>
              <a:off x="2580673" y="2136679"/>
              <a:ext cx="391624" cy="391624"/>
            </a:xfrm>
            <a:prstGeom prst="ellipse">
              <a:avLst/>
            </a:prstGeom>
            <a:solidFill>
              <a:srgbClr val="FFC000"/>
            </a:solidFill>
            <a:ln w="254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84" name="Straight Connector 83"/>
            <p:cNvCxnSpPr>
              <a:stCxn id="47" idx="4"/>
              <a:endCxn id="36" idx="0"/>
            </p:cNvCxnSpPr>
            <p:nvPr/>
          </p:nvCxnSpPr>
          <p:spPr>
            <a:xfrm>
              <a:off x="2776485" y="2528303"/>
              <a:ext cx="2874" cy="40095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2832889" y="1993375"/>
            <a:ext cx="971773" cy="1718814"/>
            <a:chOff x="4560301" y="2136679"/>
            <a:chExt cx="971773" cy="1718814"/>
          </a:xfrm>
        </p:grpSpPr>
        <p:grpSp>
          <p:nvGrpSpPr>
            <p:cNvPr id="12" name="Group 11"/>
            <p:cNvGrpSpPr/>
            <p:nvPr/>
          </p:nvGrpSpPr>
          <p:grpSpPr>
            <a:xfrm>
              <a:off x="4560301" y="2929255"/>
              <a:ext cx="971773" cy="926238"/>
              <a:chOff x="4490067" y="2349746"/>
              <a:chExt cx="539721" cy="156649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4490067" y="2349746"/>
                <a:ext cx="539721" cy="156649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Rectangle 28"/>
              <p:cNvSpPr/>
              <p:nvPr/>
            </p:nvSpPr>
            <p:spPr>
              <a:xfrm>
                <a:off x="4490067" y="2349746"/>
                <a:ext cx="539721" cy="156649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4008" tIns="64008" rIns="64008" bIns="64008" numCol="1" spcCol="1270" anchor="t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900" b="1" kern="1200" dirty="0" smtClean="0"/>
                  <a:t>2015</a:t>
                </a:r>
                <a:r>
                  <a:rPr lang="en-US" sz="900" kern="1200" dirty="0" smtClean="0"/>
                  <a:t>: Ethereum is launched</a:t>
                </a:r>
                <a:endParaRPr lang="en-US" sz="900" kern="1200" dirty="0"/>
              </a:p>
            </p:txBody>
          </p:sp>
        </p:grpSp>
        <p:sp>
          <p:nvSpPr>
            <p:cNvPr id="51" name="Oval 50"/>
            <p:cNvSpPr/>
            <p:nvPr/>
          </p:nvSpPr>
          <p:spPr>
            <a:xfrm>
              <a:off x="4847502" y="2136679"/>
              <a:ext cx="391624" cy="391624"/>
            </a:xfrm>
            <a:prstGeom prst="ellipse">
              <a:avLst/>
            </a:prstGeom>
            <a:solidFill>
              <a:srgbClr val="92D050"/>
            </a:solidFill>
            <a:ln w="254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85" name="Straight Connector 84"/>
            <p:cNvCxnSpPr>
              <a:stCxn id="51" idx="4"/>
              <a:endCxn id="28" idx="0"/>
            </p:cNvCxnSpPr>
            <p:nvPr/>
          </p:nvCxnSpPr>
          <p:spPr>
            <a:xfrm>
              <a:off x="5043314" y="2528303"/>
              <a:ext cx="2874" cy="40095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3343701" y="661560"/>
            <a:ext cx="971773" cy="1723439"/>
            <a:chOff x="5127008" y="804864"/>
            <a:chExt cx="971773" cy="1723439"/>
          </a:xfrm>
        </p:grpSpPr>
        <p:grpSp>
          <p:nvGrpSpPr>
            <p:cNvPr id="13" name="Group 12"/>
            <p:cNvGrpSpPr/>
            <p:nvPr/>
          </p:nvGrpSpPr>
          <p:grpSpPr>
            <a:xfrm>
              <a:off x="5127008" y="804864"/>
              <a:ext cx="971773" cy="926238"/>
              <a:chOff x="5056774" y="0"/>
              <a:chExt cx="539721" cy="1566497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5056774" y="0"/>
                <a:ext cx="539721" cy="156649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Rectangle 26"/>
              <p:cNvSpPr/>
              <p:nvPr/>
            </p:nvSpPr>
            <p:spPr>
              <a:xfrm>
                <a:off x="5056774" y="0"/>
                <a:ext cx="539721" cy="156649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4008" tIns="64008" rIns="64008" bIns="64008" numCol="1" spcCol="1270" anchor="b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900" b="1" kern="1200" dirty="0" smtClean="0"/>
                  <a:t>2015</a:t>
                </a:r>
                <a:r>
                  <a:rPr lang="en-US" sz="900" kern="1200" dirty="0" smtClean="0"/>
                  <a:t>: Microsoft launches Blockchain as a Service</a:t>
                </a:r>
                <a:endParaRPr lang="en-US" sz="900" kern="1200" dirty="0"/>
              </a:p>
            </p:txBody>
          </p:sp>
        </p:grpSp>
        <p:sp>
          <p:nvSpPr>
            <p:cNvPr id="52" name="Oval 51"/>
            <p:cNvSpPr/>
            <p:nvPr/>
          </p:nvSpPr>
          <p:spPr>
            <a:xfrm>
              <a:off x="5414209" y="2136679"/>
              <a:ext cx="391624" cy="391624"/>
            </a:xfrm>
            <a:prstGeom prst="ellipse">
              <a:avLst/>
            </a:prstGeom>
            <a:solidFill>
              <a:srgbClr val="92D050"/>
            </a:solidFill>
            <a:ln w="254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87" name="Straight Connector 86"/>
            <p:cNvCxnSpPr>
              <a:stCxn id="26" idx="2"/>
              <a:endCxn id="52" idx="0"/>
            </p:cNvCxnSpPr>
            <p:nvPr/>
          </p:nvCxnSpPr>
          <p:spPr>
            <a:xfrm flipH="1">
              <a:off x="5610021" y="1731102"/>
              <a:ext cx="2874" cy="4055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3854513" y="1993375"/>
            <a:ext cx="971773" cy="1718814"/>
            <a:chOff x="5693716" y="2136679"/>
            <a:chExt cx="971773" cy="1718814"/>
          </a:xfrm>
        </p:grpSpPr>
        <p:grpSp>
          <p:nvGrpSpPr>
            <p:cNvPr id="14" name="Group 13"/>
            <p:cNvGrpSpPr/>
            <p:nvPr/>
          </p:nvGrpSpPr>
          <p:grpSpPr>
            <a:xfrm>
              <a:off x="5693716" y="2929255"/>
              <a:ext cx="971773" cy="926238"/>
              <a:chOff x="5623482" y="2349746"/>
              <a:chExt cx="539721" cy="1566497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623482" y="2349746"/>
                <a:ext cx="539721" cy="156649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Rectangle 24"/>
              <p:cNvSpPr/>
              <p:nvPr/>
            </p:nvSpPr>
            <p:spPr>
              <a:xfrm>
                <a:off x="5623482" y="2349746"/>
                <a:ext cx="539721" cy="156649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4008" tIns="64008" rIns="64008" bIns="64008" numCol="1" spcCol="1270" anchor="t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900" b="1" kern="1200" dirty="0" smtClean="0"/>
                  <a:t>2016: </a:t>
                </a:r>
                <a:r>
                  <a:rPr lang="en-US" sz="900" b="0" kern="1200" dirty="0" smtClean="0"/>
                  <a:t>Philips Healthcare forms the Blockchain Lab</a:t>
                </a:r>
                <a:endParaRPr lang="en-US" sz="900" b="0" kern="1200" dirty="0"/>
              </a:p>
            </p:txBody>
          </p:sp>
        </p:grpSp>
        <p:sp>
          <p:nvSpPr>
            <p:cNvPr id="53" name="Oval 52"/>
            <p:cNvSpPr/>
            <p:nvPr/>
          </p:nvSpPr>
          <p:spPr>
            <a:xfrm>
              <a:off x="5980916" y="2136679"/>
              <a:ext cx="391624" cy="391624"/>
            </a:xfrm>
            <a:prstGeom prst="ellipse">
              <a:avLst/>
            </a:prstGeom>
            <a:solidFill>
              <a:srgbClr val="9BCC00"/>
            </a:solidFill>
            <a:ln w="254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88" name="Straight Connector 87"/>
            <p:cNvCxnSpPr>
              <a:stCxn id="53" idx="4"/>
              <a:endCxn id="25" idx="0"/>
            </p:cNvCxnSpPr>
            <p:nvPr/>
          </p:nvCxnSpPr>
          <p:spPr>
            <a:xfrm>
              <a:off x="6176728" y="2528303"/>
              <a:ext cx="2875" cy="40095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4365325" y="661560"/>
            <a:ext cx="971773" cy="1723439"/>
            <a:chOff x="6260423" y="804864"/>
            <a:chExt cx="971773" cy="1723439"/>
          </a:xfrm>
        </p:grpSpPr>
        <p:grpSp>
          <p:nvGrpSpPr>
            <p:cNvPr id="15" name="Group 14"/>
            <p:cNvGrpSpPr/>
            <p:nvPr/>
          </p:nvGrpSpPr>
          <p:grpSpPr>
            <a:xfrm>
              <a:off x="6260423" y="804864"/>
              <a:ext cx="971773" cy="926238"/>
              <a:chOff x="6190189" y="0"/>
              <a:chExt cx="539721" cy="156649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6190189" y="0"/>
                <a:ext cx="539721" cy="156649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Rectangle 22"/>
              <p:cNvSpPr/>
              <p:nvPr/>
            </p:nvSpPr>
            <p:spPr>
              <a:xfrm>
                <a:off x="6190189" y="0"/>
                <a:ext cx="539721" cy="156649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4008" tIns="64008" rIns="64008" bIns="64008" numCol="1" spcCol="1270" anchor="b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900" b="1" kern="1200" dirty="0" smtClean="0"/>
                  <a:t>Feb 2016</a:t>
                </a:r>
                <a:r>
                  <a:rPr lang="en-US" sz="900" kern="1200" dirty="0" smtClean="0"/>
                  <a:t>: Eris is 1</a:t>
                </a:r>
                <a:r>
                  <a:rPr lang="en-US" sz="900" kern="1200" baseline="30000" dirty="0" smtClean="0"/>
                  <a:t>st</a:t>
                </a:r>
                <a:r>
                  <a:rPr lang="en-US" sz="900" kern="1200" dirty="0" smtClean="0"/>
                  <a:t> Blockchain platform on AWS</a:t>
                </a:r>
                <a:endParaRPr lang="en-US" sz="900" kern="1200" dirty="0"/>
              </a:p>
            </p:txBody>
          </p:sp>
        </p:grpSp>
        <p:sp>
          <p:nvSpPr>
            <p:cNvPr id="54" name="Oval 53"/>
            <p:cNvSpPr/>
            <p:nvPr/>
          </p:nvSpPr>
          <p:spPr>
            <a:xfrm>
              <a:off x="6547623" y="2136679"/>
              <a:ext cx="391624" cy="391624"/>
            </a:xfrm>
            <a:prstGeom prst="ellipse">
              <a:avLst/>
            </a:prstGeom>
            <a:solidFill>
              <a:srgbClr val="9BCC00"/>
            </a:solidFill>
            <a:ln w="254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89" name="Straight Connector 88"/>
            <p:cNvCxnSpPr>
              <a:stCxn id="22" idx="2"/>
              <a:endCxn id="54" idx="0"/>
            </p:cNvCxnSpPr>
            <p:nvPr/>
          </p:nvCxnSpPr>
          <p:spPr>
            <a:xfrm flipH="1">
              <a:off x="6743435" y="1731102"/>
              <a:ext cx="2875" cy="4055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4876137" y="1993375"/>
            <a:ext cx="971773" cy="1718814"/>
            <a:chOff x="6827130" y="2136679"/>
            <a:chExt cx="971773" cy="1718814"/>
          </a:xfrm>
        </p:grpSpPr>
        <p:grpSp>
          <p:nvGrpSpPr>
            <p:cNvPr id="16" name="Group 15"/>
            <p:cNvGrpSpPr/>
            <p:nvPr/>
          </p:nvGrpSpPr>
          <p:grpSpPr>
            <a:xfrm>
              <a:off x="6827130" y="2929255"/>
              <a:ext cx="971773" cy="926238"/>
              <a:chOff x="6756896" y="2349746"/>
              <a:chExt cx="539721" cy="1566497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6756896" y="2349746"/>
                <a:ext cx="539721" cy="156649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Rectangle 20"/>
              <p:cNvSpPr/>
              <p:nvPr/>
            </p:nvSpPr>
            <p:spPr>
              <a:xfrm>
                <a:off x="6756896" y="2349746"/>
                <a:ext cx="539721" cy="156649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4008" tIns="64008" rIns="64008" bIns="64008" numCol="1" spcCol="1270" anchor="t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900" b="1" kern="1200" dirty="0" smtClean="0"/>
                  <a:t>Feb 2016</a:t>
                </a:r>
                <a:r>
                  <a:rPr lang="en-US" sz="900" kern="1200" dirty="0" smtClean="0"/>
                  <a:t>: Hyperledger Project is announced</a:t>
                </a:r>
                <a:endParaRPr lang="en-US" sz="900" kern="1200" dirty="0"/>
              </a:p>
            </p:txBody>
          </p:sp>
        </p:grpSp>
        <p:sp>
          <p:nvSpPr>
            <p:cNvPr id="55" name="Oval 54"/>
            <p:cNvSpPr/>
            <p:nvPr/>
          </p:nvSpPr>
          <p:spPr>
            <a:xfrm>
              <a:off x="7114330" y="2136679"/>
              <a:ext cx="391624" cy="391624"/>
            </a:xfrm>
            <a:prstGeom prst="ellipse">
              <a:avLst/>
            </a:prstGeom>
            <a:solidFill>
              <a:srgbClr val="9BCC00"/>
            </a:solidFill>
            <a:ln w="254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90" name="Straight Connector 89"/>
            <p:cNvCxnSpPr>
              <a:stCxn id="55" idx="4"/>
              <a:endCxn id="20" idx="0"/>
            </p:cNvCxnSpPr>
            <p:nvPr/>
          </p:nvCxnSpPr>
          <p:spPr>
            <a:xfrm>
              <a:off x="7310142" y="2528303"/>
              <a:ext cx="2875" cy="40095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5386952" y="661560"/>
            <a:ext cx="971773" cy="1723439"/>
            <a:chOff x="7393837" y="804864"/>
            <a:chExt cx="971773" cy="1723439"/>
          </a:xfrm>
        </p:grpSpPr>
        <p:grpSp>
          <p:nvGrpSpPr>
            <p:cNvPr id="17" name="Group 16"/>
            <p:cNvGrpSpPr/>
            <p:nvPr/>
          </p:nvGrpSpPr>
          <p:grpSpPr>
            <a:xfrm>
              <a:off x="7393837" y="804864"/>
              <a:ext cx="971773" cy="926238"/>
              <a:chOff x="7323603" y="0"/>
              <a:chExt cx="539721" cy="1566497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7323603" y="0"/>
                <a:ext cx="539721" cy="156649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Rectangle 18"/>
              <p:cNvSpPr/>
              <p:nvPr/>
            </p:nvSpPr>
            <p:spPr>
              <a:xfrm>
                <a:off x="7323603" y="0"/>
                <a:ext cx="539721" cy="156649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4008" tIns="64008" rIns="64008" bIns="64008" numCol="1" spcCol="1270" anchor="b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900" b="1" kern="1200" dirty="0" smtClean="0"/>
                  <a:t>June 2016</a:t>
                </a:r>
                <a:r>
                  <a:rPr lang="en-US" sz="900" kern="1200" dirty="0" smtClean="0"/>
                  <a:t>: Ethereum smart contract incident</a:t>
                </a:r>
              </a:p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900" b="1" dirty="0" smtClean="0"/>
                  <a:t>August 2016</a:t>
                </a:r>
                <a:r>
                  <a:rPr lang="en-US" sz="900" dirty="0" smtClean="0"/>
                  <a:t>:</a:t>
                </a:r>
              </a:p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900" kern="1200" dirty="0" err="1" smtClean="0"/>
                  <a:t>Bitfinex</a:t>
                </a:r>
                <a:r>
                  <a:rPr lang="en-US" sz="900" kern="1200" dirty="0" smtClean="0"/>
                  <a:t> theft of $</a:t>
                </a:r>
                <a:r>
                  <a:rPr lang="en-US" sz="900" dirty="0" smtClean="0"/>
                  <a:t>63</a:t>
                </a:r>
                <a:r>
                  <a:rPr lang="en-US" sz="900" kern="1200" dirty="0" smtClean="0"/>
                  <a:t>M</a:t>
                </a:r>
                <a:endParaRPr lang="en-US" sz="900" kern="1200" dirty="0"/>
              </a:p>
            </p:txBody>
          </p:sp>
        </p:grpSp>
        <p:sp>
          <p:nvSpPr>
            <p:cNvPr id="56" name="Oval 55"/>
            <p:cNvSpPr/>
            <p:nvPr/>
          </p:nvSpPr>
          <p:spPr>
            <a:xfrm>
              <a:off x="7681037" y="2136679"/>
              <a:ext cx="391624" cy="391624"/>
            </a:xfrm>
            <a:prstGeom prst="ellipse">
              <a:avLst/>
            </a:prstGeom>
            <a:solidFill>
              <a:srgbClr val="FF0000"/>
            </a:solidFill>
            <a:ln w="254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91" name="Straight Connector 90"/>
            <p:cNvCxnSpPr>
              <a:stCxn id="18" idx="2"/>
              <a:endCxn id="56" idx="0"/>
            </p:cNvCxnSpPr>
            <p:nvPr/>
          </p:nvCxnSpPr>
          <p:spPr>
            <a:xfrm flipH="1">
              <a:off x="7876849" y="1731102"/>
              <a:ext cx="2875" cy="4055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/>
          <p:nvPr/>
        </p:nvSpPr>
        <p:spPr>
          <a:xfrm>
            <a:off x="218358" y="3607737"/>
            <a:ext cx="2782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“Blockchain 1.0”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Public distributed ledger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Virtual currencies such as Bitcoin</a:t>
            </a:r>
            <a:endParaRPr lang="en-US" sz="1200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6106720" y="2547427"/>
            <a:ext cx="0" cy="1883392"/>
            <a:chOff x="3859458" y="2599898"/>
            <a:chExt cx="0" cy="1883392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3859458" y="2599898"/>
              <a:ext cx="0" cy="94169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3859458" y="3541594"/>
              <a:ext cx="0" cy="9416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Rectangle 103"/>
          <p:cNvSpPr/>
          <p:nvPr/>
        </p:nvSpPr>
        <p:spPr>
          <a:xfrm>
            <a:off x="3297514" y="3607737"/>
            <a:ext cx="2782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“Blockchain 2.0”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Much faster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Smart Contracts</a:t>
            </a:r>
            <a:endParaRPr lang="en-US" sz="1200" dirty="0"/>
          </a:p>
        </p:txBody>
      </p:sp>
      <p:sp>
        <p:nvSpPr>
          <p:cNvPr id="105" name="Rectangle 104"/>
          <p:cNvSpPr/>
          <p:nvPr/>
        </p:nvSpPr>
        <p:spPr>
          <a:xfrm>
            <a:off x="6272561" y="3607737"/>
            <a:ext cx="2393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“Blockchain 3.0”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Private Consortiums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Security and Privacy</a:t>
            </a:r>
            <a:endParaRPr lang="en-US" sz="1200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6557048" y="2008019"/>
            <a:ext cx="971773" cy="1718814"/>
            <a:chOff x="6827130" y="2136679"/>
            <a:chExt cx="971773" cy="1718814"/>
          </a:xfrm>
        </p:grpSpPr>
        <p:grpSp>
          <p:nvGrpSpPr>
            <p:cNvPr id="107" name="Group 106"/>
            <p:cNvGrpSpPr/>
            <p:nvPr/>
          </p:nvGrpSpPr>
          <p:grpSpPr>
            <a:xfrm>
              <a:off x="6827130" y="2929255"/>
              <a:ext cx="971773" cy="926238"/>
              <a:chOff x="6756896" y="2349746"/>
              <a:chExt cx="539721" cy="156649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756896" y="2349746"/>
                <a:ext cx="539721" cy="156649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1" name="Rectangle 110"/>
              <p:cNvSpPr/>
              <p:nvPr/>
            </p:nvSpPr>
            <p:spPr>
              <a:xfrm>
                <a:off x="6756896" y="2349746"/>
                <a:ext cx="539721" cy="156649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4008" tIns="64008" rIns="64008" bIns="64008" numCol="1" spcCol="1270" anchor="t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900" b="1" kern="1200" dirty="0" smtClean="0"/>
                  <a:t>2017-2018</a:t>
                </a:r>
                <a:r>
                  <a:rPr lang="en-US" sz="900" kern="1200" dirty="0" smtClean="0"/>
                  <a:t>: Financial Consortiums go into production</a:t>
                </a:r>
                <a:endParaRPr lang="en-US" sz="900" kern="1200" dirty="0"/>
              </a:p>
            </p:txBody>
          </p:sp>
        </p:grpSp>
        <p:sp>
          <p:nvSpPr>
            <p:cNvPr id="108" name="Oval 107"/>
            <p:cNvSpPr/>
            <p:nvPr/>
          </p:nvSpPr>
          <p:spPr>
            <a:xfrm>
              <a:off x="7114330" y="2136679"/>
              <a:ext cx="391624" cy="391624"/>
            </a:xfrm>
            <a:prstGeom prst="ellipse">
              <a:avLst/>
            </a:prstGeom>
            <a:solidFill>
              <a:srgbClr val="9BCC00"/>
            </a:solidFill>
            <a:ln w="2540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109" name="Straight Connector 108"/>
            <p:cNvCxnSpPr>
              <a:stCxn id="108" idx="4"/>
              <a:endCxn id="110" idx="0"/>
            </p:cNvCxnSpPr>
            <p:nvPr/>
          </p:nvCxnSpPr>
          <p:spPr>
            <a:xfrm>
              <a:off x="7310142" y="2528303"/>
              <a:ext cx="2875" cy="40095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Line Callout 1 (No Border) 112"/>
          <p:cNvSpPr/>
          <p:nvPr/>
        </p:nvSpPr>
        <p:spPr>
          <a:xfrm>
            <a:off x="6629109" y="955343"/>
            <a:ext cx="1826720" cy="612648"/>
          </a:xfrm>
          <a:prstGeom prst="callout1">
            <a:avLst>
              <a:gd name="adj1" fmla="val 106347"/>
              <a:gd name="adj2" fmla="val 23185"/>
              <a:gd name="adj3" fmla="val 164851"/>
              <a:gd name="adj4" fmla="val 2289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r>
              <a:rPr lang="en-US" sz="900" b="1" dirty="0" smtClean="0">
                <a:solidFill>
                  <a:schemeClr val="tx1"/>
                </a:solidFill>
              </a:rPr>
              <a:t>Financial and Healthcare Industries require secure Blockchain capabilities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5233964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8127" y="899482"/>
            <a:ext cx="8229600" cy="3890231"/>
          </a:xfrm>
        </p:spPr>
        <p:txBody>
          <a:bodyPr/>
          <a:lstStyle/>
          <a:p>
            <a:r>
              <a:rPr lang="en-US" sz="1250" dirty="0" smtClean="0"/>
              <a:t>The jury is still out, will require more detailed research if even applicable to health care</a:t>
            </a:r>
          </a:p>
          <a:p>
            <a:r>
              <a:rPr lang="en-US" sz="1250" dirty="0" smtClean="0"/>
              <a:t>Strong SHA-256 ECDSA cryptographic hashing can ensure integrity of transactions</a:t>
            </a:r>
          </a:p>
          <a:p>
            <a:r>
              <a:rPr lang="en-US" sz="1250" dirty="0" smtClean="0"/>
              <a:t>Validation is a computational intensive proof-of-work competition</a:t>
            </a:r>
          </a:p>
          <a:p>
            <a:r>
              <a:rPr lang="en-US" sz="1250" dirty="0" smtClean="0"/>
              <a:t>Bad actors could theoretically exploit the network: </a:t>
            </a:r>
          </a:p>
          <a:p>
            <a:pPr lvl="1"/>
            <a:r>
              <a:rPr lang="en-US" sz="1250" dirty="0" smtClean="0"/>
              <a:t>Increase chances of winning the competition by controlling enormous CPU power</a:t>
            </a:r>
          </a:p>
          <a:p>
            <a:pPr lvl="1"/>
            <a:r>
              <a:rPr lang="en-US" sz="1250" dirty="0" smtClean="0"/>
              <a:t>“51% attack” can </a:t>
            </a:r>
            <a:r>
              <a:rPr lang="en-US" sz="1250" smtClean="0"/>
              <a:t>be used to </a:t>
            </a:r>
            <a:r>
              <a:rPr lang="en-US" sz="1250" dirty="0" smtClean="0"/>
              <a:t>flood the validation process</a:t>
            </a:r>
          </a:p>
          <a:p>
            <a:pPr lvl="1"/>
            <a:r>
              <a:rPr lang="en-US" sz="1250" dirty="0" smtClean="0"/>
              <a:t>Poisoned nodes could isolate network and enable corrupted long chains</a:t>
            </a:r>
          </a:p>
          <a:p>
            <a:pPr lvl="1"/>
            <a:r>
              <a:rPr lang="en-US" sz="1250" dirty="0" smtClean="0"/>
              <a:t>Spamming transactions</a:t>
            </a:r>
          </a:p>
          <a:p>
            <a:pPr lvl="1"/>
            <a:r>
              <a:rPr lang="en-US" sz="1250" dirty="0" smtClean="0"/>
              <a:t>Attacking all users</a:t>
            </a:r>
          </a:p>
          <a:p>
            <a:pPr lvl="1"/>
            <a:r>
              <a:rPr lang="en-US" sz="1250" dirty="0" smtClean="0"/>
              <a:t>Sybil attack [refusal to relay all blocks-disconnections, transaction filtering- zero confirmations and Tor can allow for a timing attack and time drift] </a:t>
            </a:r>
          </a:p>
          <a:p>
            <a:r>
              <a:rPr lang="en-US" sz="1250" dirty="0" smtClean="0"/>
              <a:t>The Ledger is public [so are the ledger’s IP addresses]</a:t>
            </a:r>
          </a:p>
          <a:p>
            <a:pPr lvl="1"/>
            <a:r>
              <a:rPr lang="en-US" sz="1250" dirty="0" smtClean="0"/>
              <a:t>Good for transparent auditing and transaction monitoring</a:t>
            </a:r>
          </a:p>
          <a:p>
            <a:pPr lvl="1"/>
            <a:r>
              <a:rPr lang="en-US" sz="1250" dirty="0" smtClean="0"/>
              <a:t>Bad for privacy and security in sensitive industries such as health care</a:t>
            </a:r>
            <a:endParaRPr lang="en-US" sz="125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Is Blockchain 1.0 and 2.0 Secure?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10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885100"/>
            <a:ext cx="8229600" cy="3652776"/>
          </a:xfrm>
        </p:spPr>
        <p:txBody>
          <a:bodyPr/>
          <a:lstStyle/>
          <a:p>
            <a:r>
              <a:rPr lang="en-US" dirty="0" smtClean="0"/>
              <a:t>Conclusions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xplosively </a:t>
            </a:r>
            <a:r>
              <a:rPr lang="en-US" dirty="0"/>
              <a:t>rapid adoption of the B</a:t>
            </a:r>
            <a:r>
              <a:rPr lang="en-US" dirty="0" smtClean="0"/>
              <a:t>lockchain concept, but not of the technology… yet</a:t>
            </a:r>
          </a:p>
          <a:p>
            <a:pPr lvl="1"/>
            <a:r>
              <a:rPr lang="en-US" dirty="0" smtClean="0"/>
              <a:t>Blockchain should not be used for healthcare today due to security and privacy issues</a:t>
            </a:r>
          </a:p>
          <a:p>
            <a:pPr lvl="1"/>
            <a:r>
              <a:rPr lang="en-US" dirty="0" smtClean="0"/>
              <a:t>Gartner: “</a:t>
            </a:r>
            <a:r>
              <a:rPr lang="en-US" i="1" dirty="0" smtClean="0"/>
              <a:t>Thorny </a:t>
            </a:r>
            <a:r>
              <a:rPr lang="en-US" i="1" dirty="0"/>
              <a:t>questions about the very nature of </a:t>
            </a:r>
            <a:r>
              <a:rPr lang="en-US" i="1" dirty="0" smtClean="0"/>
              <a:t>Blockchain </a:t>
            </a:r>
            <a:r>
              <a:rPr lang="en-US" i="1" dirty="0"/>
              <a:t>technology and public versus private models will slow adoption efforts by insurance CIOs and contribute to a high rate of failures among early </a:t>
            </a:r>
            <a:r>
              <a:rPr lang="en-US" i="1" dirty="0" smtClean="0"/>
              <a:t>efforts</a:t>
            </a:r>
            <a:r>
              <a:rPr lang="en-US" dirty="0" smtClean="0"/>
              <a:t>”</a:t>
            </a:r>
            <a:r>
              <a:rPr lang="en-US" baseline="30000" dirty="0" smtClean="0"/>
              <a:t>1</a:t>
            </a:r>
          </a:p>
          <a:p>
            <a:pPr marL="171450" lvl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800" dirty="0" smtClean="0"/>
              <a:t>Questions</a:t>
            </a:r>
          </a:p>
          <a:p>
            <a:pPr marL="342900" lvl="2">
              <a:spcBef>
                <a:spcPts val="600"/>
              </a:spcBef>
            </a:pPr>
            <a:r>
              <a:rPr lang="en-US" sz="1600" dirty="0"/>
              <a:t>Explore Optum as the global private healthcare B</a:t>
            </a:r>
            <a:r>
              <a:rPr lang="en-US" sz="1600" dirty="0" smtClean="0"/>
              <a:t>lockchain </a:t>
            </a:r>
            <a:r>
              <a:rPr lang="en-US" sz="1600" dirty="0"/>
              <a:t>platform supplier?</a:t>
            </a:r>
          </a:p>
          <a:p>
            <a:r>
              <a:rPr lang="en-US" dirty="0" smtClean="0"/>
              <a:t>Next Steps</a:t>
            </a:r>
          </a:p>
          <a:p>
            <a:pPr lvl="1"/>
            <a:r>
              <a:rPr lang="en-US" dirty="0" smtClean="0"/>
              <a:t>Explore collaboration with Microsoft, Phillips Blockchain Lab and Open Ledger Project</a:t>
            </a:r>
          </a:p>
          <a:p>
            <a:pPr lvl="1"/>
            <a:r>
              <a:rPr lang="en-US" dirty="0" smtClean="0"/>
              <a:t>Bring the technology in house for evaluation for funded </a:t>
            </a:r>
            <a:r>
              <a:rPr lang="en-US" dirty="0" err="1" smtClean="0"/>
              <a:t>PoC</a:t>
            </a:r>
            <a:r>
              <a:rPr lang="en-US" dirty="0" smtClean="0"/>
              <a:t> for deeper assessment</a:t>
            </a:r>
          </a:p>
          <a:p>
            <a:pPr lvl="1"/>
            <a:r>
              <a:rPr lang="en-US" dirty="0" smtClean="0"/>
              <a:t>Fund collaboration with university-level research into deep security research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45308" y="4747883"/>
            <a:ext cx="58275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aseline="30000" dirty="0"/>
              <a:t>1</a:t>
            </a:r>
            <a:r>
              <a:rPr lang="en-US" sz="900" dirty="0"/>
              <a:t> </a:t>
            </a:r>
            <a:r>
              <a:rPr lang="en-US" sz="900" dirty="0">
                <a:hlinkClick r:id="rId2"/>
              </a:rPr>
              <a:t>What Insurance CIOs Need to Know About Blockchain</a:t>
            </a:r>
            <a:r>
              <a:rPr lang="en-US" sz="900" dirty="0"/>
              <a:t> (</a:t>
            </a:r>
            <a:r>
              <a:rPr lang="en-US" sz="900" dirty="0" smtClean="0"/>
              <a:t>Gartner Report G00303129, 18 May 2016)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567269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014756"/>
            <a:ext cx="5370395" cy="3434414"/>
          </a:xfrm>
        </p:spPr>
        <p:txBody>
          <a:bodyPr/>
          <a:lstStyle/>
          <a:p>
            <a:r>
              <a:rPr lang="en-US" sz="1600" dirty="0" smtClean="0"/>
              <a:t>Start-ups and Initiatives</a:t>
            </a:r>
          </a:p>
          <a:p>
            <a:pPr lvl="1"/>
            <a:r>
              <a:rPr lang="en-US" sz="1400" dirty="0" smtClean="0"/>
              <a:t>Gem Health healthcare Blockchain application platform</a:t>
            </a:r>
          </a:p>
          <a:p>
            <a:pPr lvl="1"/>
            <a:r>
              <a:rPr lang="en-US" sz="1400" dirty="0" err="1" smtClean="0"/>
              <a:t>BitHealth</a:t>
            </a:r>
            <a:r>
              <a:rPr lang="en-US" sz="1400" dirty="0" smtClean="0"/>
              <a:t> global </a:t>
            </a:r>
            <a:r>
              <a:rPr lang="en-US" sz="1400" dirty="0"/>
              <a:t>healthcare identity and </a:t>
            </a:r>
            <a:r>
              <a:rPr lang="en-US" sz="1400" dirty="0" smtClean="0"/>
              <a:t>records</a:t>
            </a:r>
          </a:p>
          <a:p>
            <a:pPr lvl="1"/>
            <a:r>
              <a:rPr lang="en-US" sz="1400" dirty="0"/>
              <a:t>Philips Healthcare Blockchain </a:t>
            </a:r>
            <a:r>
              <a:rPr lang="en-US" sz="1400" dirty="0" smtClean="0"/>
              <a:t>Lab</a:t>
            </a:r>
          </a:p>
          <a:p>
            <a:pPr lvl="1"/>
            <a:r>
              <a:rPr lang="en-US" sz="1400" dirty="0" err="1" smtClean="0"/>
              <a:t>Factom</a:t>
            </a:r>
            <a:r>
              <a:rPr lang="en-US" sz="1400" dirty="0" smtClean="0"/>
              <a:t> and </a:t>
            </a:r>
            <a:r>
              <a:rPr lang="en-US" sz="1400" dirty="0" err="1" smtClean="0"/>
              <a:t>HealthNautica</a:t>
            </a:r>
            <a:r>
              <a:rPr lang="en-US" sz="1400" dirty="0" smtClean="0"/>
              <a:t> exploring securing healthcare records</a:t>
            </a:r>
          </a:p>
          <a:p>
            <a:r>
              <a:rPr lang="en-US" sz="1600" dirty="0" smtClean="0"/>
              <a:t>Future Possibilities (2-5 years)</a:t>
            </a:r>
          </a:p>
          <a:p>
            <a:pPr lvl="1"/>
            <a:r>
              <a:rPr lang="en-US" sz="1400" dirty="0"/>
              <a:t>P</a:t>
            </a:r>
            <a:r>
              <a:rPr lang="en-US" sz="1400" dirty="0" smtClean="0"/>
              <a:t>atient records (replacing PHR and HIE)</a:t>
            </a:r>
          </a:p>
          <a:p>
            <a:pPr lvl="1"/>
            <a:r>
              <a:rPr lang="en-US" sz="1400" dirty="0" smtClean="0"/>
              <a:t>A consolidated HIPAA log (replacing </a:t>
            </a:r>
            <a:r>
              <a:rPr lang="en-US" sz="1400" dirty="0" err="1" smtClean="0"/>
              <a:t>Splunk</a:t>
            </a:r>
            <a:r>
              <a:rPr lang="en-US" sz="1400" dirty="0" smtClean="0"/>
              <a:t> and ELK)</a:t>
            </a:r>
          </a:p>
          <a:p>
            <a:pPr lvl="1"/>
            <a:r>
              <a:rPr lang="en-US" sz="1400" dirty="0" smtClean="0"/>
              <a:t>Claims (replacing clearinghouses)</a:t>
            </a:r>
          </a:p>
          <a:p>
            <a:pPr lvl="1"/>
            <a:r>
              <a:rPr lang="en-US" sz="1400" dirty="0" smtClean="0"/>
              <a:t>Master Provider Directory</a:t>
            </a:r>
          </a:p>
          <a:p>
            <a:pPr lvl="1"/>
            <a:r>
              <a:rPr lang="en-US" sz="1400" dirty="0" smtClean="0"/>
              <a:t>Patient and user identity management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about Healthcare?</a:t>
            </a:r>
            <a:endParaRPr lang="en-US" dirty="0"/>
          </a:p>
        </p:txBody>
      </p:sp>
      <p:pic>
        <p:nvPicPr>
          <p:cNvPr id="5" name="Picture 4" title="Hospital_Nurse_014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" t="18057" r="16670" b="12242"/>
          <a:stretch/>
        </p:blipFill>
        <p:spPr>
          <a:xfrm>
            <a:off x="5861050" y="1141413"/>
            <a:ext cx="2817628" cy="287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12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144413"/>
            <a:ext cx="8229600" cy="3168280"/>
          </a:xfrm>
        </p:spPr>
        <p:txBody>
          <a:bodyPr/>
          <a:lstStyle/>
          <a:p>
            <a:r>
              <a:rPr lang="en-US" sz="1600" dirty="0" smtClean="0"/>
              <a:t>Distributed databases of homogeneous information, e.g. medical records, claims, provider, etc.</a:t>
            </a:r>
          </a:p>
          <a:p>
            <a:r>
              <a:rPr lang="en-US" sz="1600" dirty="0"/>
              <a:t>I</a:t>
            </a:r>
            <a:r>
              <a:rPr lang="en-US" sz="1600" dirty="0" smtClean="0"/>
              <a:t>nformation chains:</a:t>
            </a:r>
          </a:p>
          <a:p>
            <a:pPr lvl="1"/>
            <a:r>
              <a:rPr lang="en-US" sz="1400" dirty="0" smtClean="0"/>
              <a:t>Between homogeneous </a:t>
            </a:r>
            <a:r>
              <a:rPr lang="en-US" sz="1400" dirty="0"/>
              <a:t>b</a:t>
            </a:r>
            <a:r>
              <a:rPr lang="en-US" sz="1400" dirty="0" smtClean="0"/>
              <a:t>usiness partners, e.g. PBMs. Adjudication systems, etc.</a:t>
            </a:r>
          </a:p>
          <a:p>
            <a:pPr lvl="1"/>
            <a:r>
              <a:rPr lang="en-US" sz="1400" dirty="0" smtClean="0"/>
              <a:t>Between partners with similar data in different formats using ESB transformation technology, e.g. HIE</a:t>
            </a:r>
          </a:p>
          <a:p>
            <a:pPr lvl="1"/>
            <a:r>
              <a:rPr lang="en-US" sz="1400" dirty="0"/>
              <a:t>H</a:t>
            </a:r>
            <a:r>
              <a:rPr lang="en-US" sz="1400" dirty="0" smtClean="0"/>
              <a:t>eterogeneous chains that assemble number of homogeneous chains, e.g. a chain that connects chains of provider, medical claims, pharmacy claims, medical records</a:t>
            </a:r>
          </a:p>
          <a:p>
            <a:r>
              <a:rPr lang="en-US" sz="1600" dirty="0" smtClean="0"/>
              <a:t>Exposing Blockchain-as-a-Service (</a:t>
            </a:r>
            <a:r>
              <a:rPr lang="en-US" sz="1600" dirty="0" err="1" smtClean="0"/>
              <a:t>BaaS</a:t>
            </a:r>
            <a:r>
              <a:rPr lang="en-US" sz="1600" dirty="0" smtClean="0"/>
              <a:t>) with proper PHI/PII security for internal and external customers using Optum Cloud</a:t>
            </a:r>
          </a:p>
          <a:p>
            <a:r>
              <a:rPr lang="en-US" sz="1600" dirty="0" smtClean="0"/>
              <a:t>Bridging Blockchain as operational data and </a:t>
            </a:r>
            <a:r>
              <a:rPr lang="en-US" sz="1600" dirty="0" err="1" smtClean="0"/>
              <a:t>BDPaaS</a:t>
            </a:r>
            <a:r>
              <a:rPr lang="en-US" sz="1600" dirty="0" smtClean="0"/>
              <a:t>  as analytical data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Potential use of Blockchain technology in </a:t>
            </a:r>
            <a:r>
              <a:rPr lang="en-US" dirty="0"/>
              <a:t>UHG [Jacob]</a:t>
            </a:r>
          </a:p>
        </p:txBody>
      </p:sp>
    </p:spTree>
    <p:extLst>
      <p:ext uri="{BB962C8B-B14F-4D97-AF65-F5344CB8AC3E}">
        <p14:creationId xmlns:p14="http://schemas.microsoft.com/office/powerpoint/2010/main" val="34411283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980636"/>
            <a:ext cx="3780431" cy="3188751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Technology Options:</a:t>
            </a:r>
          </a:p>
          <a:p>
            <a:r>
              <a:rPr lang="en-US" sz="1400" dirty="0" smtClean="0"/>
              <a:t>Public Blockchain-as-a-Service (</a:t>
            </a:r>
            <a:r>
              <a:rPr lang="en-US" sz="1400" dirty="0" err="1" smtClean="0"/>
              <a:t>BaaS</a:t>
            </a:r>
            <a:r>
              <a:rPr lang="en-US" sz="1400" dirty="0" smtClean="0"/>
              <a:t>)</a:t>
            </a:r>
          </a:p>
          <a:p>
            <a:pPr lvl="1"/>
            <a:r>
              <a:rPr lang="en-US" sz="1200" dirty="0" smtClean="0"/>
              <a:t>Amazon</a:t>
            </a:r>
          </a:p>
          <a:p>
            <a:pPr lvl="1"/>
            <a:r>
              <a:rPr lang="en-US" sz="1200" dirty="0" smtClean="0"/>
              <a:t>Microsoft Azure</a:t>
            </a:r>
          </a:p>
          <a:p>
            <a:r>
              <a:rPr lang="en-US" sz="1400" dirty="0" smtClean="0"/>
              <a:t>Blockchain vendor products</a:t>
            </a:r>
          </a:p>
          <a:p>
            <a:pPr lvl="1"/>
            <a:r>
              <a:rPr lang="en-US" sz="1200" dirty="0"/>
              <a:t>Chain Inc., Eris Industries Ltd., </a:t>
            </a:r>
            <a:r>
              <a:rPr lang="en-US" sz="1200" dirty="0" smtClean="0"/>
              <a:t>Ethereum, …</a:t>
            </a:r>
          </a:p>
          <a:p>
            <a:pPr lvl="1"/>
            <a:r>
              <a:rPr lang="en-US" sz="1200" dirty="0" smtClean="0"/>
              <a:t>Intel</a:t>
            </a:r>
          </a:p>
          <a:p>
            <a:pPr lvl="1"/>
            <a:r>
              <a:rPr lang="en-US" sz="1200" dirty="0" smtClean="0"/>
              <a:t>IBM</a:t>
            </a:r>
          </a:p>
          <a:p>
            <a:pPr lvl="1"/>
            <a:r>
              <a:rPr lang="en-US" sz="1200" dirty="0" smtClean="0"/>
              <a:t>Microsoft</a:t>
            </a:r>
          </a:p>
          <a:p>
            <a:r>
              <a:rPr lang="en-US" sz="1400" dirty="0" smtClean="0"/>
              <a:t>Blockchain open source platforms</a:t>
            </a:r>
          </a:p>
          <a:p>
            <a:pPr lvl="1"/>
            <a:r>
              <a:rPr lang="en-US" sz="1200" dirty="0" err="1" smtClean="0"/>
              <a:t>Steem</a:t>
            </a:r>
            <a:endParaRPr lang="en-US" sz="1200" dirty="0" smtClean="0"/>
          </a:p>
          <a:p>
            <a:pPr lvl="1"/>
            <a:r>
              <a:rPr lang="en-US" sz="1200" dirty="0" err="1" smtClean="0"/>
              <a:t>Openchain</a:t>
            </a:r>
            <a:endParaRPr lang="en-US" sz="1200" dirty="0" smtClean="0"/>
          </a:p>
          <a:p>
            <a:pPr lvl="1"/>
            <a:r>
              <a:rPr lang="en-US" sz="1200" dirty="0" smtClean="0"/>
              <a:t>MIT Enigma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Blockchain implementation Options </a:t>
            </a:r>
            <a:r>
              <a:rPr lang="en-US" dirty="0"/>
              <a:t>[Jacob]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567450" y="969263"/>
            <a:ext cx="3780431" cy="318875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dirty="0" smtClean="0"/>
              <a:t>Deployment Options:</a:t>
            </a:r>
          </a:p>
          <a:p>
            <a:r>
              <a:rPr lang="en-US" sz="1400" dirty="0" err="1" smtClean="0"/>
              <a:t>Openshift</a:t>
            </a:r>
            <a:endParaRPr lang="en-US" sz="1400" dirty="0" smtClean="0"/>
          </a:p>
          <a:p>
            <a:r>
              <a:rPr lang="en-US" sz="1400" dirty="0" err="1" smtClean="0"/>
              <a:t>Docker</a:t>
            </a:r>
            <a:endParaRPr lang="en-US" sz="1400" dirty="0" smtClean="0"/>
          </a:p>
          <a:p>
            <a:r>
              <a:rPr lang="en-US" sz="1400" dirty="0" smtClean="0"/>
              <a:t>VM</a:t>
            </a:r>
            <a:endParaRPr lang="en-US" sz="1200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 title="Asia_Casual_Meeting_026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/>
          <a:stretch/>
        </p:blipFill>
        <p:spPr>
          <a:xfrm>
            <a:off x="5764212" y="1428022"/>
            <a:ext cx="2922587" cy="29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692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144413"/>
            <a:ext cx="8229600" cy="3345944"/>
          </a:xfrm>
        </p:spPr>
        <p:txBody>
          <a:bodyPr/>
          <a:lstStyle/>
          <a:p>
            <a:r>
              <a:rPr lang="en-US" sz="1400" b="1" dirty="0" smtClean="0"/>
              <a:t>Privacy</a:t>
            </a:r>
            <a:r>
              <a:rPr lang="en-US" sz="1400" dirty="0" smtClean="0"/>
              <a:t>: How are block </a:t>
            </a:r>
            <a:r>
              <a:rPr lang="en-US" sz="1400" dirty="0"/>
              <a:t>headers </a:t>
            </a:r>
            <a:r>
              <a:rPr lang="en-US" sz="1400" dirty="0" smtClean="0"/>
              <a:t>and transactions secured in a permissioned Blockchain [private vs. public]? </a:t>
            </a:r>
          </a:p>
          <a:p>
            <a:r>
              <a:rPr lang="en-US" sz="1400" b="1" dirty="0" smtClean="0"/>
              <a:t>Block Integrity</a:t>
            </a:r>
            <a:r>
              <a:rPr lang="en-US" sz="1400" dirty="0" smtClean="0"/>
              <a:t>: Can a more advanced verification/validation scheme reduce data integrity risk? </a:t>
            </a:r>
          </a:p>
          <a:p>
            <a:r>
              <a:rPr lang="en-US" sz="1400" b="1" dirty="0" smtClean="0"/>
              <a:t>Chain Integrity</a:t>
            </a:r>
            <a:r>
              <a:rPr lang="en-US" sz="1400" dirty="0" smtClean="0"/>
              <a:t>: Can a DoS </a:t>
            </a:r>
            <a:r>
              <a:rPr lang="en-US" sz="1400" dirty="0"/>
              <a:t>or </a:t>
            </a:r>
            <a:r>
              <a:rPr lang="en-US" sz="1400" dirty="0" smtClean="0"/>
              <a:t>DDoS attack introduce interruptions or availability issues in the Blockchain? </a:t>
            </a:r>
          </a:p>
          <a:p>
            <a:r>
              <a:rPr lang="en-US" sz="1400" b="1" dirty="0" smtClean="0"/>
              <a:t>Hardening</a:t>
            </a:r>
            <a:r>
              <a:rPr lang="en-US" sz="1400" dirty="0" smtClean="0"/>
              <a:t>: Can </a:t>
            </a:r>
            <a:r>
              <a:rPr lang="en-US" sz="1400" dirty="0"/>
              <a:t>the </a:t>
            </a:r>
            <a:r>
              <a:rPr lang="en-US" sz="1400" dirty="0" smtClean="0"/>
              <a:t>current cryptography be enhanced to make it more difficult to break? </a:t>
            </a:r>
          </a:p>
          <a:p>
            <a:r>
              <a:rPr lang="en-US" sz="1400" b="1" dirty="0" smtClean="0"/>
              <a:t>Impersonation</a:t>
            </a:r>
            <a:r>
              <a:rPr lang="en-US" sz="1400" dirty="0" smtClean="0"/>
              <a:t>: Can rogue miners impersonate valid miners and corrupt or invalidate the blockchain? </a:t>
            </a:r>
          </a:p>
          <a:p>
            <a:r>
              <a:rPr lang="en-US" sz="1400" b="1" dirty="0" smtClean="0"/>
              <a:t>Validator Non-repudiation</a:t>
            </a:r>
            <a:r>
              <a:rPr lang="en-US" sz="1400" dirty="0" smtClean="0"/>
              <a:t>: How </a:t>
            </a:r>
            <a:r>
              <a:rPr lang="en-US" sz="1400" dirty="0"/>
              <a:t>is </a:t>
            </a:r>
            <a:r>
              <a:rPr lang="en-US" sz="1400" dirty="0" smtClean="0"/>
              <a:t>the identity of the miner guaranteed? </a:t>
            </a:r>
          </a:p>
          <a:p>
            <a:r>
              <a:rPr lang="en-US" sz="1400" b="1" dirty="0" smtClean="0"/>
              <a:t>Immutability</a:t>
            </a:r>
            <a:r>
              <a:rPr lang="en-US" sz="1400" dirty="0" smtClean="0"/>
              <a:t>: Can permissioned Blockchains </a:t>
            </a:r>
            <a:r>
              <a:rPr lang="en-US" sz="1400" dirty="0"/>
              <a:t>be </a:t>
            </a:r>
            <a:r>
              <a:rPr lang="en-US" sz="1400" dirty="0" smtClean="0"/>
              <a:t>anchored securely ensuring that the blockchain leger maintains its integrity? Anchoring refers to permissioned Blockchains periodically submitting hashes of the block headers into a Permissionless Blockchain. Anchoring strengthens the immutability guarantee of the permissioned Blockchain.</a:t>
            </a: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Security Questions Do </a:t>
            </a:r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H</a:t>
            </a:r>
            <a:r>
              <a:rPr lang="en-US" dirty="0" smtClean="0"/>
              <a:t>ave? [Phil]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658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51" y="-301910"/>
            <a:ext cx="6908770" cy="6968265"/>
          </a:xfrm>
          <a:prstGeom prst="rect">
            <a:avLst/>
          </a:prstGeom>
          <a:noFill/>
          <a:ln>
            <a:noFill/>
          </a:ln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8189" y="238305"/>
            <a:ext cx="2579298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Bitcoin is Born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359" y="1000305"/>
            <a:ext cx="2579298" cy="11588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n-US" dirty="0">
                <a:latin typeface="Arial" pitchFamily="34" charset="0"/>
                <a:cs typeface="Arial" pitchFamily="34" charset="0"/>
              </a:rPr>
              <a:t>Distributed Ledger</a:t>
            </a:r>
          </a:p>
          <a:p>
            <a:pPr algn="r"/>
            <a:r>
              <a:rPr lang="en-US" dirty="0">
                <a:latin typeface="Arial" pitchFamily="34" charset="0"/>
                <a:cs typeface="Arial" pitchFamily="34" charset="0"/>
              </a:rPr>
              <a:t>Cryptographic hashing</a:t>
            </a:r>
          </a:p>
          <a:p>
            <a:pPr algn="r"/>
            <a:r>
              <a:rPr lang="en-US" dirty="0">
                <a:latin typeface="Arial" pitchFamily="34" charset="0"/>
                <a:cs typeface="Arial" pitchFamily="34" charset="0"/>
              </a:rPr>
              <a:t>Digital Signatures</a:t>
            </a:r>
          </a:p>
          <a:p>
            <a:pPr algn="r"/>
            <a:r>
              <a:rPr lang="en-US" dirty="0">
                <a:latin typeface="Arial" pitchFamily="34" charset="0"/>
                <a:cs typeface="Arial" pitchFamily="34" charset="0"/>
              </a:rPr>
              <a:t>Consensus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validation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6359" y="2277014"/>
            <a:ext cx="2579298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n-US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Blockchain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6359" y="3266177"/>
            <a:ext cx="2579298" cy="70449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n-US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Blockchain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algn="r"/>
            <a:r>
              <a:rPr lang="en-US" sz="2000" dirty="0" smtClean="0">
                <a:latin typeface="Arial" pitchFamily="34" charset="0"/>
                <a:cs typeface="Arial" pitchFamily="34" charset="0"/>
              </a:rPr>
              <a:t>Virtual Currency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0057" y="1658791"/>
            <a:ext cx="2975106" cy="543460"/>
            <a:chOff x="-7619" y="1906441"/>
            <a:chExt cx="2975106" cy="54346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88189" y="2449901"/>
              <a:ext cx="25792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-7619" y="1906441"/>
              <a:ext cx="686236" cy="4572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r"/>
              <a:r>
                <a:rPr lang="en-US" sz="4000" dirty="0" smtClean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+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0057" y="3384077"/>
            <a:ext cx="2975106" cy="543460"/>
            <a:chOff x="-7619" y="1906441"/>
            <a:chExt cx="2975106" cy="54346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88189" y="2449901"/>
              <a:ext cx="25792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-7619" y="1906441"/>
              <a:ext cx="686236" cy="4572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r"/>
              <a:r>
                <a:rPr lang="en-US" sz="4000" dirty="0" smtClean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+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76359" y="4005171"/>
            <a:ext cx="2579298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r>
              <a:rPr lang="en-US" sz="2000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Bitcoin</a:t>
            </a:r>
          </a:p>
        </p:txBody>
      </p:sp>
    </p:spTree>
    <p:extLst>
      <p:ext uri="{BB962C8B-B14F-4D97-AF65-F5344CB8AC3E}">
        <p14:creationId xmlns:p14="http://schemas.microsoft.com/office/powerpoint/2010/main" val="1854888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128" b="6128"/>
          <a:stretch>
            <a:fillRect/>
          </a:stretch>
        </p:blipFill>
        <p:spPr>
          <a:xfrm>
            <a:off x="239485" y="1233715"/>
            <a:ext cx="3842658" cy="288716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P</a:t>
            </a:r>
            <a:r>
              <a:rPr lang="en-US" dirty="0" smtClean="0"/>
              <a:t>otential </a:t>
            </a:r>
            <a:r>
              <a:rPr lang="en-US" dirty="0"/>
              <a:t>S</a:t>
            </a:r>
            <a:r>
              <a:rPr lang="en-US" dirty="0" smtClean="0"/>
              <a:t>ecurity </a:t>
            </a:r>
            <a:r>
              <a:rPr lang="en-US" dirty="0"/>
              <a:t>S</a:t>
            </a:r>
            <a:r>
              <a:rPr lang="en-US" dirty="0" smtClean="0"/>
              <a:t>olutions </a:t>
            </a:r>
            <a:r>
              <a:rPr lang="en-US" dirty="0"/>
              <a:t>E</a:t>
            </a:r>
            <a:r>
              <a:rPr lang="en-US" dirty="0" smtClean="0"/>
              <a:t>xist </a:t>
            </a:r>
            <a:r>
              <a:rPr lang="en-US" dirty="0"/>
              <a:t>T</a:t>
            </a:r>
            <a:r>
              <a:rPr lang="en-US" dirty="0" smtClean="0"/>
              <a:t>oday In Blockchain? </a:t>
            </a:r>
            <a:r>
              <a:rPr lang="en-US" dirty="0"/>
              <a:t>[Phil]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3571" y="879929"/>
            <a:ext cx="7420429" cy="3084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The MIT Media Labs Enigma Project &amp; Blockchain My Wallet Google Integration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286" y="1233715"/>
            <a:ext cx="4408713" cy="275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47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144413"/>
            <a:ext cx="3794079" cy="2866222"/>
          </a:xfrm>
        </p:spPr>
        <p:txBody>
          <a:bodyPr/>
          <a:lstStyle/>
          <a:p>
            <a:r>
              <a:rPr lang="en-US" dirty="0" smtClean="0"/>
              <a:t>Bitcoin miners are in pools</a:t>
            </a:r>
          </a:p>
          <a:p>
            <a:r>
              <a:rPr lang="en-US" dirty="0" smtClean="0"/>
              <a:t>Top miners have won the majority of all block validation contests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the 51% Attack Possible?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52"/>
          <a:stretch/>
        </p:blipFill>
        <p:spPr bwMode="auto">
          <a:xfrm>
            <a:off x="4196690" y="1109667"/>
            <a:ext cx="4765783" cy="293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713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 Blockchain </a:t>
            </a:r>
            <a:r>
              <a:rPr lang="en-US" dirty="0"/>
              <a:t>(Open Ledger) [Jacob]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97" y="1003110"/>
            <a:ext cx="3995797" cy="24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12943" y="1003110"/>
            <a:ext cx="4183039" cy="26613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/>
              <a:t>Open Blockchain </a:t>
            </a:r>
            <a:r>
              <a:rPr lang="en-US" sz="1400" dirty="0" smtClean="0"/>
              <a:t>architecture is aligned </a:t>
            </a:r>
            <a:r>
              <a:rPr lang="en-US" sz="1400" dirty="0"/>
              <a:t>in three </a:t>
            </a:r>
            <a:r>
              <a:rPr lang="en-US" sz="1400" dirty="0" smtClean="0"/>
              <a:t>categories - </a:t>
            </a:r>
            <a:r>
              <a:rPr lang="en-US" sz="1400" dirty="0"/>
              <a:t>Membership, Blockchain and </a:t>
            </a:r>
            <a:r>
              <a:rPr lang="en-US" sz="1400" dirty="0" err="1" smtClean="0"/>
              <a:t>Chaincode</a:t>
            </a:r>
            <a:r>
              <a:rPr lang="en-US" sz="140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Membership services </a:t>
            </a:r>
            <a:r>
              <a:rPr lang="en-US" sz="1400" dirty="0"/>
              <a:t>manages identity, privacy and confidentiality on the network</a:t>
            </a:r>
            <a:r>
              <a:rPr lang="en-US" sz="14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/>
              <a:t>Blockchain services </a:t>
            </a:r>
            <a:r>
              <a:rPr lang="en-US" sz="1400" dirty="0"/>
              <a:t>manage the distributed ledger through a peer-to-peer protocol, which is built on HTTP/2</a:t>
            </a:r>
            <a:r>
              <a:rPr lang="en-US" sz="14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 err="1"/>
              <a:t>Chaincode</a:t>
            </a:r>
            <a:r>
              <a:rPr lang="en-US" sz="1400" b="1" dirty="0"/>
              <a:t> services </a:t>
            </a:r>
            <a:r>
              <a:rPr lang="en-US" sz="1400" dirty="0"/>
              <a:t>are a secured and lightweight way to sandbox the </a:t>
            </a:r>
            <a:r>
              <a:rPr lang="en-US" sz="1400" dirty="0" err="1"/>
              <a:t>chaincode</a:t>
            </a:r>
            <a:r>
              <a:rPr lang="en-US" sz="1400" dirty="0"/>
              <a:t> execution on validating nodes. 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083" y="3862317"/>
            <a:ext cx="8263719" cy="5186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dirty="0"/>
              <a:t>Open Blockchain includes the REST and JSON RPC APIs, events, and an SDK for applications to communicate with the network</a:t>
            </a:r>
            <a:r>
              <a:rPr lang="en-US" dirty="0"/>
              <a:t>.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574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331838" y="1631042"/>
            <a:ext cx="2239187" cy="223918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2743200" y="182880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scene3d>
            <a:camera prst="isometricRightUp"/>
            <a:lightRig rig="threePt" dir="t"/>
          </a:scene3d>
          <a:sp3d extrusionH="749300">
            <a:extrusionClr>
              <a:schemeClr val="accent3"/>
            </a:extrusionClr>
            <a:contourClr>
              <a:srgbClr val="FF33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3540927" y="262250"/>
            <a:ext cx="2239187" cy="223918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914400" y="914400"/>
                </a:move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scene3d>
            <a:camera prst="isometricTopUp"/>
            <a:lightRig rig="threePt" dir="t"/>
          </a:scene3d>
          <a:sp3d extrusionH="749300">
            <a:extrusionClr>
              <a:schemeClr val="accent3"/>
            </a:extrusionClr>
            <a:contourClr>
              <a:srgbClr val="FF33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2745183" y="1573254"/>
            <a:ext cx="2239187" cy="2985583"/>
          </a:xfrm>
          <a:custGeom>
            <a:avLst/>
            <a:gdLst/>
            <a:ahLst/>
            <a:cxnLst/>
            <a:rect l="l" t="t" r="r" b="b"/>
            <a:pathLst>
              <a:path w="2743200" h="3657600">
                <a:moveTo>
                  <a:pt x="914400" y="914400"/>
                </a:move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914400" y="2743200"/>
                </a:lnTo>
                <a:lnTo>
                  <a:pt x="914400" y="3657600"/>
                </a:lnTo>
                <a:lnTo>
                  <a:pt x="0" y="36576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scene3d>
            <a:camera prst="isometricLeftDown"/>
            <a:lightRig rig="threePt" dir="t"/>
          </a:scene3d>
          <a:sp3d extrusionH="749300">
            <a:extrusionClr>
              <a:schemeClr val="accent3"/>
            </a:extrusionClr>
            <a:contourClr>
              <a:srgbClr val="FF33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/>
          </a:p>
        </p:txBody>
      </p:sp>
      <p:sp>
        <p:nvSpPr>
          <p:cNvPr id="11" name="Rectangle 6"/>
          <p:cNvSpPr/>
          <p:nvPr/>
        </p:nvSpPr>
        <p:spPr>
          <a:xfrm>
            <a:off x="4337960" y="1648574"/>
            <a:ext cx="2239187" cy="223918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914400"/>
                </a:lnTo>
                <a:lnTo>
                  <a:pt x="914400" y="914400"/>
                </a:lnTo>
                <a:lnTo>
                  <a:pt x="914400" y="1828800"/>
                </a:lnTo>
                <a:lnTo>
                  <a:pt x="2743200" y="182880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rgbClr val="0074DE"/>
          </a:solidFill>
          <a:ln>
            <a:noFill/>
          </a:ln>
          <a:scene3d>
            <a:camera prst="isometricRightUp"/>
            <a:lightRig rig="threePt" dir="t"/>
          </a:scene3d>
          <a:sp3d>
            <a:extrusionClr>
              <a:schemeClr val="accent3"/>
            </a:extrusionClr>
            <a:contourClr>
              <a:srgbClr val="FF33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/>
          </a:p>
        </p:txBody>
      </p:sp>
      <p:sp>
        <p:nvSpPr>
          <p:cNvPr id="10" name="Rectangle 3"/>
          <p:cNvSpPr/>
          <p:nvPr/>
        </p:nvSpPr>
        <p:spPr>
          <a:xfrm>
            <a:off x="3535349" y="267298"/>
            <a:ext cx="2239187" cy="2239187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914400" y="914400"/>
                </a:moveTo>
                <a:lnTo>
                  <a:pt x="914400" y="1828800"/>
                </a:lnTo>
                <a:lnTo>
                  <a:pt x="1828800" y="1828800"/>
                </a:lnTo>
                <a:lnTo>
                  <a:pt x="1828800" y="914400"/>
                </a:lnTo>
                <a:close/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solidFill>
            <a:srgbClr val="0065C0"/>
          </a:solidFill>
          <a:ln>
            <a:noFill/>
          </a:ln>
          <a:scene3d>
            <a:camera prst="isometricTopUp"/>
            <a:lightRig rig="threePt" dir="t"/>
          </a:scene3d>
          <a:sp3d>
            <a:extrusionClr>
              <a:srgbClr val="FF3300"/>
            </a:extrusionClr>
            <a:contourClr>
              <a:srgbClr val="FF33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215627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188" y="238305"/>
            <a:ext cx="5273141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Blockchain Challenge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188" y="548636"/>
            <a:ext cx="8413906" cy="64282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How can Blockchain and Smart Contracts be used to improve healthcare?</a:t>
            </a:r>
            <a:endParaRPr lang="en-US" sz="1400" i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701" y="1341242"/>
            <a:ext cx="8477515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First Place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Team Name:</a:t>
            </a:r>
            <a:r>
              <a:rPr lang="en-US" sz="1400" dirty="0"/>
              <a:t> Chain Gang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Team Members:</a:t>
            </a:r>
            <a:r>
              <a:rPr lang="en-US" sz="1400" dirty="0"/>
              <a:t> Donna McCart, Susan Yost, Melanie </a:t>
            </a:r>
            <a:r>
              <a:rPr lang="en-US" sz="1400" dirty="0" err="1"/>
              <a:t>Zierer</a:t>
            </a:r>
            <a:r>
              <a:rPr lang="en-US" sz="1400" dirty="0"/>
              <a:t>, Rick Target, &amp; Alexander Romano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Use Case Area:</a:t>
            </a:r>
            <a:r>
              <a:rPr lang="en-US" sz="1400" dirty="0"/>
              <a:t> Provider Demographics</a:t>
            </a:r>
          </a:p>
          <a:p>
            <a:r>
              <a:rPr lang="en-US" sz="1400" dirty="0"/>
              <a:t> 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Second Place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Team Name:</a:t>
            </a:r>
            <a:r>
              <a:rPr lang="en-US" sz="1400" dirty="0"/>
              <a:t>  AAA Chain Gang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Team Members:</a:t>
            </a:r>
            <a:r>
              <a:rPr lang="en-US" sz="1400" dirty="0"/>
              <a:t> Alex </a:t>
            </a:r>
            <a:r>
              <a:rPr lang="en-US" sz="1400" dirty="0" err="1"/>
              <a:t>Mycio</a:t>
            </a:r>
            <a:r>
              <a:rPr lang="en-US" sz="1400" dirty="0"/>
              <a:t>, Amelia Dull, &amp; Danielle Martin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Use Case Area:</a:t>
            </a:r>
            <a:r>
              <a:rPr lang="en-US" sz="1400" dirty="0"/>
              <a:t> Rx Fraud</a:t>
            </a:r>
          </a:p>
          <a:p>
            <a:r>
              <a:rPr lang="en-US" sz="1400" dirty="0"/>
              <a:t> 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Third Place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Team Name:</a:t>
            </a:r>
            <a:r>
              <a:rPr lang="en-US" sz="1400" dirty="0"/>
              <a:t>  </a:t>
            </a:r>
            <a:r>
              <a:rPr lang="en-US" sz="1400" dirty="0" err="1"/>
              <a:t>UnBlock</a:t>
            </a:r>
            <a:r>
              <a:rPr lang="en-US" sz="1400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Team Members:</a:t>
            </a:r>
            <a:r>
              <a:rPr lang="en-US" sz="1400" dirty="0"/>
              <a:t> Piyush Gupta, Anshuman Sinha, Sanjay Singh, </a:t>
            </a:r>
            <a:r>
              <a:rPr lang="en-US" sz="1400" dirty="0" err="1"/>
              <a:t>Devikiran</a:t>
            </a:r>
            <a:r>
              <a:rPr lang="en-US" sz="1400" dirty="0"/>
              <a:t> </a:t>
            </a:r>
            <a:r>
              <a:rPr lang="en-US" sz="1400" dirty="0" err="1"/>
              <a:t>Ramadas</a:t>
            </a:r>
            <a:r>
              <a:rPr lang="en-US" sz="1400" dirty="0"/>
              <a:t>, &amp; Love Hasija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Use Case Area:</a:t>
            </a:r>
            <a:r>
              <a:rPr lang="en-US" sz="1400" dirty="0"/>
              <a:t> Rx Counterfeiting</a:t>
            </a:r>
          </a:p>
        </p:txBody>
      </p:sp>
    </p:spTree>
    <p:extLst>
      <p:ext uri="{BB962C8B-B14F-4D97-AF65-F5344CB8AC3E}">
        <p14:creationId xmlns:p14="http://schemas.microsoft.com/office/powerpoint/2010/main" val="3448214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388187" y="755374"/>
            <a:ext cx="8245239" cy="3527261"/>
            <a:chOff x="399649" y="4032169"/>
            <a:chExt cx="8245239" cy="250466"/>
          </a:xfrm>
        </p:grpSpPr>
        <p:sp>
          <p:nvSpPr>
            <p:cNvPr id="25" name="Rectangle 24"/>
            <p:cNvSpPr/>
            <p:nvPr/>
          </p:nvSpPr>
          <p:spPr>
            <a:xfrm>
              <a:off x="399649" y="4032169"/>
              <a:ext cx="1030655" cy="250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30304" y="4032169"/>
              <a:ext cx="1030655" cy="250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60959" y="4032169"/>
              <a:ext cx="1030655" cy="250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491614" y="4032169"/>
              <a:ext cx="1030655" cy="250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522269" y="4032169"/>
              <a:ext cx="1030655" cy="250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552924" y="4032169"/>
              <a:ext cx="1030655" cy="250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583579" y="4032169"/>
              <a:ext cx="1030655" cy="250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614233" y="4032169"/>
              <a:ext cx="1030655" cy="250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067032" y="1192460"/>
            <a:ext cx="1663720" cy="461512"/>
          </a:xfrm>
          <a:prstGeom prst="rect">
            <a:avLst/>
          </a:prstGeom>
          <a:solidFill>
            <a:srgbClr val="D45D00"/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Establish Use Cases and Rationale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67032" y="1802659"/>
            <a:ext cx="1663720" cy="461512"/>
          </a:xfrm>
          <a:prstGeom prst="rect">
            <a:avLst/>
          </a:prstGeom>
          <a:solidFill>
            <a:srgbClr val="008770"/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Evaluate Blockchain Platforms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73870" y="1526579"/>
            <a:ext cx="3544698" cy="461512"/>
          </a:xfrm>
          <a:prstGeom prst="rect">
            <a:avLst/>
          </a:prstGeom>
          <a:solidFill>
            <a:srgbClr val="739600"/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Implement Proofs of Concepts &amp; Establish Reference Architecture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67032" y="2412858"/>
            <a:ext cx="6566394" cy="461512"/>
          </a:xfrm>
          <a:prstGeom prst="rect">
            <a:avLst/>
          </a:prstGeom>
          <a:solidFill>
            <a:srgbClr val="D19000"/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Engage Universities and Industry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188" y="238305"/>
            <a:ext cx="4255374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Blockchain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Roadmap</a:t>
            </a:r>
          </a:p>
        </p:txBody>
      </p:sp>
      <p:sp>
        <p:nvSpPr>
          <p:cNvPr id="7" name="Rectangle 6"/>
          <p:cNvSpPr/>
          <p:nvPr/>
        </p:nvSpPr>
        <p:spPr>
          <a:xfrm>
            <a:off x="388187" y="1813133"/>
            <a:ext cx="1545981" cy="461512"/>
          </a:xfrm>
          <a:prstGeom prst="rect">
            <a:avLst/>
          </a:prstGeom>
          <a:solidFill>
            <a:schemeClr val="tx1"/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Initial Technology Assessment</a:t>
            </a:r>
            <a:endParaRPr lang="en-US" sz="1000" dirty="0">
              <a:solidFill>
                <a:srgbClr val="FFFFFF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88187" y="4297446"/>
            <a:ext cx="8245239" cy="250466"/>
            <a:chOff x="388187" y="4297446"/>
            <a:chExt cx="8245239" cy="250466"/>
          </a:xfrm>
        </p:grpSpPr>
        <p:sp>
          <p:nvSpPr>
            <p:cNvPr id="10" name="Rectangle 9"/>
            <p:cNvSpPr/>
            <p:nvPr/>
          </p:nvSpPr>
          <p:spPr>
            <a:xfrm>
              <a:off x="388187" y="4297446"/>
              <a:ext cx="1030655" cy="250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r>
                <a:rPr lang="en-US" sz="1000" dirty="0" smtClean="0">
                  <a:solidFill>
                    <a:schemeClr val="tx1"/>
                  </a:solidFill>
                </a:rPr>
                <a:t>June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18842" y="4297446"/>
              <a:ext cx="1030655" cy="250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r>
                <a:rPr lang="en-US" sz="1000" dirty="0" smtClean="0">
                  <a:solidFill>
                    <a:schemeClr val="tx1"/>
                  </a:solidFill>
                </a:rPr>
                <a:t>July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49497" y="4297446"/>
              <a:ext cx="1030655" cy="250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r>
                <a:rPr lang="en-US" sz="1000" dirty="0" smtClean="0">
                  <a:solidFill>
                    <a:schemeClr val="tx1"/>
                  </a:solidFill>
                </a:rPr>
                <a:t>August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80152" y="4297446"/>
              <a:ext cx="1030655" cy="250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r>
                <a:rPr lang="en-US" sz="1000" dirty="0" smtClean="0">
                  <a:solidFill>
                    <a:schemeClr val="tx1"/>
                  </a:solidFill>
                </a:rPr>
                <a:t>September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10807" y="4297446"/>
              <a:ext cx="1030655" cy="250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r>
                <a:rPr lang="en-US" sz="1000" dirty="0" smtClean="0">
                  <a:solidFill>
                    <a:schemeClr val="tx1"/>
                  </a:solidFill>
                </a:rPr>
                <a:t>October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41462" y="4297446"/>
              <a:ext cx="1030655" cy="250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r>
                <a:rPr lang="en-US" sz="1000" dirty="0" smtClean="0">
                  <a:solidFill>
                    <a:schemeClr val="tx1"/>
                  </a:solidFill>
                </a:rPr>
                <a:t>November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572117" y="4297446"/>
              <a:ext cx="1030655" cy="250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r>
                <a:rPr lang="en-US" sz="1000" dirty="0" smtClean="0">
                  <a:solidFill>
                    <a:schemeClr val="tx1"/>
                  </a:solidFill>
                </a:rPr>
                <a:t>December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602771" y="4297446"/>
              <a:ext cx="1030655" cy="250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r>
                <a:rPr lang="en-US" sz="1000" dirty="0" smtClean="0">
                  <a:solidFill>
                    <a:schemeClr val="tx1"/>
                  </a:solidFill>
                </a:rPr>
                <a:t>2017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2847086" y="3023056"/>
            <a:ext cx="5786339" cy="461512"/>
          </a:xfrm>
          <a:prstGeom prst="rect">
            <a:avLst/>
          </a:prstGeom>
          <a:solidFill>
            <a:schemeClr val="accent3"/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Internal Collaboration with Emerging Technology and Advanced Technology Center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572117" y="906311"/>
            <a:ext cx="2061309" cy="461512"/>
          </a:xfrm>
          <a:prstGeom prst="rect">
            <a:avLst/>
          </a:prstGeom>
          <a:solidFill>
            <a:schemeClr val="tx1"/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</a:rPr>
              <a:t>Identify Product Opportunities</a:t>
            </a:r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20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188" y="238305"/>
            <a:ext cx="3231311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Blockchain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Tactical Next Steps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9676" y="723905"/>
            <a:ext cx="3738408" cy="1581098"/>
          </a:xfrm>
          <a:prstGeom prst="rect">
            <a:avLst/>
          </a:prstGeom>
          <a:ln w="12700">
            <a:solidFill>
              <a:srgbClr val="D45D00"/>
            </a:solidFill>
          </a:ln>
        </p:spPr>
        <p:txBody>
          <a:bodyPr vert="horz" lIns="182880" tIns="640080" rIns="182880" bIns="45720" rtlCol="0">
            <a:noAutofit/>
          </a:bodyPr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114300">
              <a:buClrTx/>
            </a:pPr>
            <a:r>
              <a:rPr lang="en-US" sz="1400" dirty="0" smtClean="0"/>
              <a:t>Informal brainstorming and education</a:t>
            </a:r>
          </a:p>
          <a:p>
            <a:pPr marL="114300" indent="-114300">
              <a:buClrTx/>
            </a:pPr>
            <a:r>
              <a:rPr lang="en-US" sz="1400" dirty="0" smtClean="0"/>
              <a:t>Innovation Challenge (9/1)</a:t>
            </a:r>
          </a:p>
          <a:p>
            <a:pPr marL="114300" indent="-114300">
              <a:buClrTx/>
            </a:pPr>
            <a:r>
              <a:rPr lang="en-US" sz="1400" dirty="0" smtClean="0"/>
              <a:t>Fusion Session @ Fenway (9/7-9/8)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642158" y="788113"/>
            <a:ext cx="3653444" cy="457974"/>
          </a:xfrm>
          <a:prstGeom prst="rect">
            <a:avLst/>
          </a:prstGeom>
          <a:solidFill>
            <a:srgbClr val="D45D00"/>
          </a:solidFill>
        </p:spPr>
        <p:txBody>
          <a:bodyPr wrap="none" anchor="ctr" anchorCtr="0">
            <a:no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Establish Use Cases and Rationale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96919" y="727443"/>
            <a:ext cx="3738408" cy="1581098"/>
          </a:xfrm>
          <a:prstGeom prst="rect">
            <a:avLst/>
          </a:prstGeom>
          <a:ln w="12700">
            <a:solidFill>
              <a:srgbClr val="008770"/>
            </a:solidFill>
          </a:ln>
        </p:spPr>
        <p:txBody>
          <a:bodyPr vert="horz" lIns="182880" tIns="640080" rIns="182880" bIns="45720" rtlCol="0">
            <a:noAutofit/>
          </a:bodyPr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114300">
              <a:buClrTx/>
            </a:pPr>
            <a:r>
              <a:rPr lang="en-US" sz="1400" dirty="0" smtClean="0"/>
              <a:t>Side by side evaluation (8/10)</a:t>
            </a:r>
            <a:endParaRPr lang="en-US" sz="1400" dirty="0"/>
          </a:p>
          <a:p>
            <a:pPr marL="114300" indent="-114300">
              <a:buClrTx/>
            </a:pPr>
            <a:r>
              <a:rPr lang="en-US" sz="1400" dirty="0" smtClean="0"/>
              <a:t>12 options considered</a:t>
            </a:r>
            <a:endParaRPr lang="en-US" sz="1400" dirty="0"/>
          </a:p>
          <a:p>
            <a:pPr marL="114300" indent="-114300">
              <a:buClrTx/>
            </a:pPr>
            <a:r>
              <a:rPr lang="en-US" sz="1400" dirty="0" smtClean="0"/>
              <a:t>5 major considerations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4739401" y="791651"/>
            <a:ext cx="3653444" cy="457974"/>
          </a:xfrm>
          <a:prstGeom prst="rect">
            <a:avLst/>
          </a:prstGeom>
          <a:solidFill>
            <a:srgbClr val="008770"/>
          </a:solidFill>
        </p:spPr>
        <p:txBody>
          <a:bodyPr wrap="none" anchor="ctr" anchorCtr="0">
            <a:no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Evaluate Blockchain Platforms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3214" y="2488088"/>
            <a:ext cx="3738408" cy="2258847"/>
          </a:xfrm>
          <a:prstGeom prst="rect">
            <a:avLst/>
          </a:prstGeom>
          <a:ln w="12700">
            <a:solidFill>
              <a:srgbClr val="739600"/>
            </a:solidFill>
          </a:ln>
        </p:spPr>
        <p:txBody>
          <a:bodyPr vert="horz" lIns="182880" tIns="640080" rIns="182880" bIns="45720" rtlCol="0">
            <a:noAutofit/>
          </a:bodyPr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114300">
              <a:buClrTx/>
            </a:pPr>
            <a:r>
              <a:rPr lang="en-US" sz="1400" dirty="0" smtClean="0"/>
              <a:t>Select use cases and platform</a:t>
            </a:r>
            <a:endParaRPr lang="en-US" sz="1400" dirty="0"/>
          </a:p>
          <a:p>
            <a:pPr marL="114300" indent="-114300">
              <a:buClrTx/>
            </a:pPr>
            <a:r>
              <a:rPr lang="en-US" sz="1400" dirty="0" smtClean="0"/>
              <a:t>Implement proofs of concept (TBD date)</a:t>
            </a:r>
          </a:p>
          <a:p>
            <a:pPr marL="114300" indent="-114300">
              <a:buClrTx/>
            </a:pPr>
            <a:r>
              <a:rPr lang="en-US" sz="1400" dirty="0" smtClean="0"/>
              <a:t>Funding and Resources (TBD)</a:t>
            </a:r>
          </a:p>
          <a:p>
            <a:pPr marL="114300" indent="-114300">
              <a:buClrTx/>
            </a:pPr>
            <a:r>
              <a:rPr lang="en-US" sz="1400" dirty="0" smtClean="0"/>
              <a:t>Collaborate with Emerging Tech and ATC</a:t>
            </a:r>
          </a:p>
          <a:p>
            <a:pPr marL="114300" indent="-114300">
              <a:buClrTx/>
            </a:pPr>
            <a:r>
              <a:rPr lang="en-US" sz="1400" dirty="0" smtClean="0"/>
              <a:t>Design reference architecture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45696" y="2552297"/>
            <a:ext cx="3653444" cy="457974"/>
          </a:xfrm>
          <a:prstGeom prst="rect">
            <a:avLst/>
          </a:prstGeom>
          <a:solidFill>
            <a:srgbClr val="739600"/>
          </a:solidFill>
        </p:spPr>
        <p:txBody>
          <a:bodyPr wrap="none" anchor="ctr" anchorCtr="0">
            <a:noAutofit/>
          </a:bodyPr>
          <a:lstStyle/>
          <a:p>
            <a:pPr algn="ctr"/>
            <a:r>
              <a:rPr lang="en-US" sz="1600" dirty="0" err="1" smtClean="0">
                <a:solidFill>
                  <a:srgbClr val="FFFFFF"/>
                </a:solidFill>
              </a:rPr>
              <a:t>PoCs</a:t>
            </a:r>
            <a:r>
              <a:rPr lang="en-US" sz="1600" dirty="0" smtClean="0">
                <a:solidFill>
                  <a:srgbClr val="FFFFFF"/>
                </a:solidFill>
              </a:rPr>
              <a:t> and Reference Architecture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00457" y="2512893"/>
            <a:ext cx="3738408" cy="2234042"/>
          </a:xfrm>
          <a:prstGeom prst="rect">
            <a:avLst/>
          </a:prstGeom>
          <a:ln w="12700">
            <a:solidFill>
              <a:srgbClr val="D19000"/>
            </a:solidFill>
          </a:ln>
        </p:spPr>
        <p:txBody>
          <a:bodyPr vert="horz" lIns="182880" tIns="640080" rIns="182880" bIns="45720" rtlCol="0">
            <a:noAutofit/>
          </a:bodyPr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114300">
              <a:buClrTx/>
            </a:pPr>
            <a:r>
              <a:rPr lang="en-US" sz="1400" dirty="0" smtClean="0"/>
              <a:t>University collaboration (ongoing)</a:t>
            </a:r>
          </a:p>
          <a:p>
            <a:pPr marL="114300" indent="-114300">
              <a:buClrTx/>
            </a:pPr>
            <a:r>
              <a:rPr lang="en-US" sz="1400" dirty="0" smtClean="0"/>
              <a:t>Financial Blockchain Conference (7/28)</a:t>
            </a:r>
          </a:p>
          <a:p>
            <a:pPr marL="114300" indent="-114300">
              <a:buClrTx/>
            </a:pPr>
            <a:r>
              <a:rPr lang="en-US" sz="1400" dirty="0" smtClean="0"/>
              <a:t>Industry and consortium engagement</a:t>
            </a:r>
          </a:p>
          <a:p>
            <a:pPr marL="114300" indent="-114300">
              <a:buClrTx/>
            </a:pPr>
            <a:r>
              <a:rPr lang="en-US" sz="1400" dirty="0" smtClean="0"/>
              <a:t>NIST Healthcare BC Workshop (9/26)</a:t>
            </a:r>
          </a:p>
          <a:p>
            <a:pPr marL="114300" indent="-114300">
              <a:buClrTx/>
            </a:pPr>
            <a:r>
              <a:rPr lang="en-US" sz="1400" dirty="0" smtClean="0"/>
              <a:t>Distributed Health Conference (10/3)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742939" y="2577101"/>
            <a:ext cx="3653444" cy="457974"/>
          </a:xfrm>
          <a:prstGeom prst="rect">
            <a:avLst/>
          </a:prstGeom>
          <a:solidFill>
            <a:srgbClr val="D19000"/>
          </a:solidFill>
        </p:spPr>
        <p:txBody>
          <a:bodyPr wrap="none" anchor="ctr" anchorCtr="0">
            <a:noAutofit/>
          </a:bodyPr>
          <a:lstStyle/>
          <a:p>
            <a:pPr algn="ctr"/>
            <a:r>
              <a:rPr lang="en-US" sz="1600" dirty="0" smtClean="0">
                <a:solidFill>
                  <a:srgbClr val="FFFFFF"/>
                </a:solidFill>
              </a:rPr>
              <a:t>Engage Universities and Industry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4203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188" y="238305"/>
            <a:ext cx="3231311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2000" b="1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5"/>
          <a:stretch/>
        </p:blipFill>
        <p:spPr bwMode="auto">
          <a:xfrm>
            <a:off x="1713751" y="-2222"/>
            <a:ext cx="5539133" cy="5052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552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188" y="238305"/>
            <a:ext cx="5273141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Blockchain Challenge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188" y="548636"/>
            <a:ext cx="8413906" cy="64282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How can Blockchain and Smart Contracts be used to improve healthcare?</a:t>
            </a:r>
            <a:endParaRPr lang="en-US" sz="1400" i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701" y="1341242"/>
            <a:ext cx="8477515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First Place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Team Name:</a:t>
            </a:r>
            <a:r>
              <a:rPr lang="en-US" sz="1400" dirty="0"/>
              <a:t> Chain Gang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Team Members:</a:t>
            </a:r>
            <a:r>
              <a:rPr lang="en-US" sz="1400" dirty="0"/>
              <a:t> Donna McCart, Susan Yost, Melanie </a:t>
            </a:r>
            <a:r>
              <a:rPr lang="en-US" sz="1400" dirty="0" err="1"/>
              <a:t>Zierer</a:t>
            </a:r>
            <a:r>
              <a:rPr lang="en-US" sz="1400" dirty="0"/>
              <a:t>, Rick Target, &amp; Alexander Romano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Use Case Area:</a:t>
            </a:r>
            <a:r>
              <a:rPr lang="en-US" sz="1400" dirty="0"/>
              <a:t> Provider Demographics</a:t>
            </a:r>
          </a:p>
          <a:p>
            <a:r>
              <a:rPr lang="en-US" sz="1400" dirty="0"/>
              <a:t> 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Second Place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Team Name:</a:t>
            </a:r>
            <a:r>
              <a:rPr lang="en-US" sz="1400" dirty="0"/>
              <a:t>  AAA Chain Gang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Team Members:</a:t>
            </a:r>
            <a:r>
              <a:rPr lang="en-US" sz="1400" dirty="0"/>
              <a:t> Alex </a:t>
            </a:r>
            <a:r>
              <a:rPr lang="en-US" sz="1400" dirty="0" err="1"/>
              <a:t>Mycio</a:t>
            </a:r>
            <a:r>
              <a:rPr lang="en-US" sz="1400" dirty="0"/>
              <a:t>, Amelia Dull, &amp; Danielle Martin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Use Case Area:</a:t>
            </a:r>
            <a:r>
              <a:rPr lang="en-US" sz="1400" dirty="0"/>
              <a:t> Rx Fraud</a:t>
            </a:r>
          </a:p>
          <a:p>
            <a:r>
              <a:rPr lang="en-US" sz="1400" dirty="0"/>
              <a:t> 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Third Place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Team Name:</a:t>
            </a:r>
            <a:r>
              <a:rPr lang="en-US" sz="1400" dirty="0"/>
              <a:t>  </a:t>
            </a:r>
            <a:r>
              <a:rPr lang="en-US" sz="1400" dirty="0" err="1"/>
              <a:t>UnBlock</a:t>
            </a:r>
            <a:r>
              <a:rPr lang="en-US" sz="1400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Team Members:</a:t>
            </a:r>
            <a:r>
              <a:rPr lang="en-US" sz="1400" dirty="0"/>
              <a:t> Piyush Gupta, Anshuman Sinha, Sanjay Singh, </a:t>
            </a:r>
            <a:r>
              <a:rPr lang="en-US" sz="1400" dirty="0" err="1"/>
              <a:t>Devikiran</a:t>
            </a:r>
            <a:r>
              <a:rPr lang="en-US" sz="1400" dirty="0"/>
              <a:t> </a:t>
            </a:r>
            <a:r>
              <a:rPr lang="en-US" sz="1400" dirty="0" err="1"/>
              <a:t>Ramadas</a:t>
            </a:r>
            <a:r>
              <a:rPr lang="en-US" sz="1400" dirty="0"/>
              <a:t>, &amp; Love Hasija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Use Case Area:</a:t>
            </a:r>
            <a:r>
              <a:rPr lang="en-US" sz="1400" dirty="0"/>
              <a:t> Rx Counterfeiting</a:t>
            </a:r>
          </a:p>
        </p:txBody>
      </p:sp>
    </p:spTree>
    <p:extLst>
      <p:ext uri="{BB962C8B-B14F-4D97-AF65-F5344CB8AC3E}">
        <p14:creationId xmlns:p14="http://schemas.microsoft.com/office/powerpoint/2010/main" val="35962744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47"/>
          <a:stretch/>
        </p:blipFill>
        <p:spPr bwMode="auto">
          <a:xfrm>
            <a:off x="604300" y="725436"/>
            <a:ext cx="7490128" cy="4377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8187" y="238305"/>
            <a:ext cx="4587573" cy="457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Blockchain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Technology </a:t>
            </a:r>
            <a:r>
              <a:rPr lang="en-US" sz="2000" b="1" dirty="0" err="1" smtClean="0">
                <a:latin typeface="Arial" pitchFamily="34" charset="0"/>
                <a:cs typeface="Arial" pitchFamily="34" charset="0"/>
              </a:rPr>
              <a:t>OneConnect</a:t>
            </a:r>
            <a:endParaRPr lang="en-US" sz="2000" b="1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5502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393575" y="1753649"/>
            <a:ext cx="876554" cy="669163"/>
            <a:chOff x="449911" y="1348480"/>
            <a:chExt cx="876554" cy="669163"/>
          </a:xfrm>
        </p:grpSpPr>
        <p:pic>
          <p:nvPicPr>
            <p:cNvPr id="87" name="Picture 2" descr="C:\Users\mjacob9\AppData\Local\Microsoft\Windows\Temporary Internet Files\Content.IE5\D11ZXJST\User_icon_2.svg[1]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172" y="1348480"/>
              <a:ext cx="395293" cy="395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C:\Users\mjacob9\AppData\Local\Microsoft\Windows\Temporary Internet Files\Content.IE5\D11ZXJST\User_icon_2.svg[1]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152" y="1348480"/>
              <a:ext cx="530053" cy="530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" descr="C:\Users\mjacob9\AppData\Local\Microsoft\Windows\Temporary Internet Files\Content.IE5\D11ZXJST\User_icon_2.svg[1]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11" y="1348480"/>
              <a:ext cx="669163" cy="6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Multi-Enterprise Arrangements – Current State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707619" y="2670257"/>
            <a:ext cx="348843" cy="444331"/>
          </a:xfrm>
          <a:prstGeom prst="roundRect">
            <a:avLst>
              <a:gd name="adj" fmla="val 539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900" b="1" dirty="0"/>
          </a:p>
        </p:txBody>
      </p:sp>
      <p:cxnSp>
        <p:nvCxnSpPr>
          <p:cNvPr id="12" name="Straight Connector 11"/>
          <p:cNvCxnSpPr>
            <a:stCxn id="172" idx="4"/>
            <a:endCxn id="3" idx="1"/>
          </p:cNvCxnSpPr>
          <p:nvPr/>
        </p:nvCxnSpPr>
        <p:spPr>
          <a:xfrm>
            <a:off x="3304503" y="2459086"/>
            <a:ext cx="403116" cy="4333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04" idx="5"/>
            <a:endCxn id="3" idx="1"/>
          </p:cNvCxnSpPr>
          <p:nvPr/>
        </p:nvCxnSpPr>
        <p:spPr>
          <a:xfrm>
            <a:off x="3367248" y="2892422"/>
            <a:ext cx="340371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05" idx="6"/>
            <a:endCxn id="3" idx="1"/>
          </p:cNvCxnSpPr>
          <p:nvPr/>
        </p:nvCxnSpPr>
        <p:spPr>
          <a:xfrm flipV="1">
            <a:off x="3304503" y="2892423"/>
            <a:ext cx="403116" cy="4333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9" idx="1"/>
          </p:cNvCxnSpPr>
          <p:nvPr/>
        </p:nvCxnSpPr>
        <p:spPr>
          <a:xfrm flipH="1">
            <a:off x="4919392" y="2892422"/>
            <a:ext cx="340368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/>
          <p:cNvSpPr/>
          <p:nvPr/>
        </p:nvSpPr>
        <p:spPr>
          <a:xfrm rot="18900000">
            <a:off x="2938798" y="2093381"/>
            <a:ext cx="428450" cy="428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91440" tIns="91440" rIns="91440" bIns="91440" rtlCol="0" anchor="b" anchorCtr="0"/>
          <a:lstStyle/>
          <a:p>
            <a:endParaRPr lang="en-US" sz="800" b="1" kern="0" dirty="0">
              <a:solidFill>
                <a:sysClr val="window" lastClr="FFFFFF"/>
              </a:solidFill>
            </a:endParaRPr>
          </a:p>
        </p:txBody>
      </p:sp>
      <p:sp>
        <p:nvSpPr>
          <p:cNvPr id="204" name="Oval 203"/>
          <p:cNvSpPr/>
          <p:nvPr/>
        </p:nvSpPr>
        <p:spPr>
          <a:xfrm rot="18900000">
            <a:off x="2938798" y="2678197"/>
            <a:ext cx="428450" cy="428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91440" tIns="91440" rIns="91440" bIns="91440" rtlCol="0" anchor="b" anchorCtr="0"/>
          <a:lstStyle/>
          <a:p>
            <a:endParaRPr lang="en-US" sz="800" b="1" kern="0" dirty="0">
              <a:solidFill>
                <a:sysClr val="window" lastClr="FFFFFF"/>
              </a:solidFill>
            </a:endParaRPr>
          </a:p>
        </p:txBody>
      </p:sp>
      <p:sp>
        <p:nvSpPr>
          <p:cNvPr id="205" name="Oval 204"/>
          <p:cNvSpPr/>
          <p:nvPr/>
        </p:nvSpPr>
        <p:spPr>
          <a:xfrm rot="18900000">
            <a:off x="2938798" y="3263014"/>
            <a:ext cx="428450" cy="428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91440" tIns="91440" rIns="91440" bIns="91440" rtlCol="0" anchor="b" anchorCtr="0"/>
          <a:lstStyle/>
          <a:p>
            <a:endParaRPr lang="en-US" sz="800" b="1" kern="0" dirty="0">
              <a:solidFill>
                <a:sysClr val="window" lastClr="FFFFFF"/>
              </a:solidFill>
            </a:endParaRPr>
          </a:p>
        </p:txBody>
      </p:sp>
      <p:sp>
        <p:nvSpPr>
          <p:cNvPr id="209" name="Oval 208"/>
          <p:cNvSpPr/>
          <p:nvPr/>
        </p:nvSpPr>
        <p:spPr>
          <a:xfrm rot="18900000">
            <a:off x="5259760" y="2678197"/>
            <a:ext cx="428450" cy="428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91440" tIns="91440" rIns="91440" bIns="91440" rtlCol="0" anchor="b" anchorCtr="0"/>
          <a:lstStyle/>
          <a:p>
            <a:endParaRPr lang="en-US" sz="800" b="1" kern="0" dirty="0">
              <a:solidFill>
                <a:sysClr val="window" lastClr="FFFFFF"/>
              </a:solidFill>
            </a:endParaRPr>
          </a:p>
        </p:txBody>
      </p:sp>
      <p:pic>
        <p:nvPicPr>
          <p:cNvPr id="53" name="Picture 2" descr="C:\Users\mjacob9\AppData\Local\Microsoft\Windows\Temporary Internet Files\Content.IE5\D11ZXJST\User_icon_2.svg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749" y="1783252"/>
            <a:ext cx="827314" cy="82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3" descr="C:\Users\mjacob9\AppData\Local\Microsoft\Windows\Temporary Internet Files\Content.IE5\TBK95VWL\1024px-Emblem-person-orange.svg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45" y="1762148"/>
            <a:ext cx="827314" cy="82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728829" y="2787896"/>
            <a:ext cx="918178" cy="821701"/>
            <a:chOff x="1675180" y="2713939"/>
            <a:chExt cx="918178" cy="821701"/>
          </a:xfrm>
          <a:solidFill>
            <a:srgbClr val="0070C0"/>
          </a:solidFill>
        </p:grpSpPr>
        <p:sp>
          <p:nvSpPr>
            <p:cNvPr id="2" name="Rectangle 1"/>
            <p:cNvSpPr/>
            <p:nvPr/>
          </p:nvSpPr>
          <p:spPr>
            <a:xfrm>
              <a:off x="1931213" y="2713939"/>
              <a:ext cx="662145" cy="150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931213" y="2937642"/>
              <a:ext cx="662145" cy="150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931212" y="3161345"/>
              <a:ext cx="662145" cy="150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931211" y="3385047"/>
              <a:ext cx="662145" cy="150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675182" y="2713939"/>
              <a:ext cx="226771" cy="150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675182" y="2937642"/>
              <a:ext cx="226771" cy="150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675181" y="3161345"/>
              <a:ext cx="226771" cy="150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675180" y="3385047"/>
              <a:ext cx="226771" cy="150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965101" y="2787896"/>
            <a:ext cx="918178" cy="821701"/>
            <a:chOff x="6091521" y="2713938"/>
            <a:chExt cx="918178" cy="821701"/>
          </a:xfrm>
          <a:solidFill>
            <a:srgbClr val="0070C0"/>
          </a:solidFill>
        </p:grpSpPr>
        <p:sp>
          <p:nvSpPr>
            <p:cNvPr id="64" name="Rectangle 63"/>
            <p:cNvSpPr/>
            <p:nvPr/>
          </p:nvSpPr>
          <p:spPr>
            <a:xfrm>
              <a:off x="6347554" y="2713938"/>
              <a:ext cx="662145" cy="150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347554" y="2937641"/>
              <a:ext cx="662145" cy="150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347553" y="3161344"/>
              <a:ext cx="662145" cy="150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347552" y="3385046"/>
              <a:ext cx="662145" cy="1505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091523" y="2713938"/>
              <a:ext cx="226771" cy="150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091523" y="2937641"/>
              <a:ext cx="226771" cy="150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091522" y="3161344"/>
              <a:ext cx="226771" cy="150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091521" y="3385046"/>
              <a:ext cx="226771" cy="1505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021274" y="2787896"/>
            <a:ext cx="918178" cy="597998"/>
            <a:chOff x="7107115" y="2697163"/>
            <a:chExt cx="918178" cy="597998"/>
          </a:xfrm>
        </p:grpSpPr>
        <p:sp>
          <p:nvSpPr>
            <p:cNvPr id="73" name="Rectangle 72"/>
            <p:cNvSpPr/>
            <p:nvPr/>
          </p:nvSpPr>
          <p:spPr>
            <a:xfrm>
              <a:off x="7363148" y="2697163"/>
              <a:ext cx="662145" cy="1505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363147" y="2920866"/>
              <a:ext cx="662145" cy="1505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363146" y="3144568"/>
              <a:ext cx="662145" cy="1505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107117" y="2697163"/>
              <a:ext cx="226771" cy="150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107116" y="2920866"/>
              <a:ext cx="226771" cy="150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107115" y="3144568"/>
              <a:ext cx="226771" cy="1505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</p:grpSp>
      <p:cxnSp>
        <p:nvCxnSpPr>
          <p:cNvPr id="9" name="Straight Arrow Connector 8"/>
          <p:cNvCxnSpPr>
            <a:endCxn id="53" idx="0"/>
          </p:cNvCxnSpPr>
          <p:nvPr/>
        </p:nvCxnSpPr>
        <p:spPr>
          <a:xfrm rot="10800000" flipV="1">
            <a:off x="2436406" y="1532882"/>
            <a:ext cx="1626098" cy="250369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"/>
          <p:cNvCxnSpPr>
            <a:endCxn id="54" idx="0"/>
          </p:cNvCxnSpPr>
          <p:nvPr/>
        </p:nvCxnSpPr>
        <p:spPr>
          <a:xfrm>
            <a:off x="4602922" y="1532883"/>
            <a:ext cx="1587680" cy="229265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ircular Arrow 13"/>
          <p:cNvSpPr/>
          <p:nvPr/>
        </p:nvSpPr>
        <p:spPr>
          <a:xfrm>
            <a:off x="1234455" y="1802762"/>
            <a:ext cx="788294" cy="788294"/>
          </a:xfrm>
          <a:prstGeom prst="circularArrow">
            <a:avLst>
              <a:gd name="adj1" fmla="val 15742"/>
              <a:gd name="adj2" fmla="val 1142319"/>
              <a:gd name="adj3" fmla="val 19899141"/>
              <a:gd name="adj4" fmla="val 85823"/>
              <a:gd name="adj5" fmla="val 1607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8" name="Circular Arrow 87"/>
          <p:cNvSpPr/>
          <p:nvPr/>
        </p:nvSpPr>
        <p:spPr>
          <a:xfrm>
            <a:off x="6552204" y="1753649"/>
            <a:ext cx="788294" cy="788294"/>
          </a:xfrm>
          <a:prstGeom prst="circularArrow">
            <a:avLst>
              <a:gd name="adj1" fmla="val 15742"/>
              <a:gd name="adj2" fmla="val 1142319"/>
              <a:gd name="adj3" fmla="val 19899141"/>
              <a:gd name="adj4" fmla="val 85823"/>
              <a:gd name="adj5" fmla="val 1607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859537" y="3376581"/>
            <a:ext cx="907935" cy="898047"/>
            <a:chOff x="3837813" y="3688092"/>
            <a:chExt cx="907935" cy="898047"/>
          </a:xfrm>
          <a:solidFill>
            <a:srgbClr val="00B050"/>
          </a:solidFill>
        </p:grpSpPr>
        <p:sp>
          <p:nvSpPr>
            <p:cNvPr id="7" name="Isosceles Triangle 6"/>
            <p:cNvSpPr/>
            <p:nvPr/>
          </p:nvSpPr>
          <p:spPr>
            <a:xfrm>
              <a:off x="3837813" y="3688092"/>
              <a:ext cx="907935" cy="2442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954181" y="3964863"/>
              <a:ext cx="675199" cy="378888"/>
              <a:chOff x="3951798" y="3959750"/>
              <a:chExt cx="675199" cy="378888"/>
            </a:xfrm>
            <a:grpFill/>
          </p:grpSpPr>
          <p:sp>
            <p:nvSpPr>
              <p:cNvPr id="10" name="Rectangle 9"/>
              <p:cNvSpPr/>
              <p:nvPr/>
            </p:nvSpPr>
            <p:spPr>
              <a:xfrm>
                <a:off x="3951798" y="3959750"/>
                <a:ext cx="174929" cy="3788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201933" y="3959750"/>
                <a:ext cx="174929" cy="3788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452068" y="3959750"/>
                <a:ext cx="174929" cy="3788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3837813" y="4497421"/>
              <a:ext cx="907935" cy="88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897691" y="4376227"/>
              <a:ext cx="788179" cy="88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539823" y="942861"/>
            <a:ext cx="1585780" cy="1569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Legal Arrangement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728828" y="3684893"/>
            <a:ext cx="918177" cy="2054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Data Silos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965103" y="3684893"/>
            <a:ext cx="918177" cy="2054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Data Replication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169513" y="1500996"/>
            <a:ext cx="918177" cy="32401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Replicated</a:t>
            </a:r>
          </a:p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Processes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487262" y="1372417"/>
            <a:ext cx="918177" cy="3240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Replicated and/or Opaque</a:t>
            </a:r>
          </a:p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Processes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502457" y="1589510"/>
            <a:ext cx="1140049" cy="1620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Many similar parties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021273" y="3684893"/>
            <a:ext cx="918177" cy="2909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Data to Drive Contract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606094" y="1208035"/>
            <a:ext cx="1585780" cy="3967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Dissimilar interpretation</a:t>
            </a:r>
          </a:p>
          <a:p>
            <a:pPr algn="ctr"/>
            <a:r>
              <a:rPr lang="en-US" sz="900" b="1" dirty="0">
                <a:latin typeface="Arial" pitchFamily="34" charset="0"/>
                <a:cs typeface="Arial" pitchFamily="34" charset="0"/>
              </a:rPr>
              <a:t>t</a:t>
            </a:r>
            <a:r>
              <a:rPr lang="en-US" sz="900" b="1" dirty="0" smtClean="0">
                <a:latin typeface="Arial" pitchFamily="34" charset="0"/>
                <a:cs typeface="Arial" pitchFamily="34" charset="0"/>
              </a:rPr>
              <a:t>hat cause reconciliations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707619" y="4341592"/>
            <a:ext cx="1211771" cy="2054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$ Transactions</a:t>
            </a:r>
          </a:p>
        </p:txBody>
      </p:sp>
      <p:sp>
        <p:nvSpPr>
          <p:cNvPr id="94" name="Circular Arrow 93"/>
          <p:cNvSpPr/>
          <p:nvPr/>
        </p:nvSpPr>
        <p:spPr>
          <a:xfrm>
            <a:off x="5216314" y="3803285"/>
            <a:ext cx="515341" cy="515341"/>
          </a:xfrm>
          <a:prstGeom prst="circularArrow">
            <a:avLst>
              <a:gd name="adj1" fmla="val 15742"/>
              <a:gd name="adj2" fmla="val 1142319"/>
              <a:gd name="adj3" fmla="val 19899141"/>
              <a:gd name="adj4" fmla="val 85823"/>
              <a:gd name="adj5" fmla="val 1607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5" name="Circular Arrow 94"/>
          <p:cNvSpPr/>
          <p:nvPr/>
        </p:nvSpPr>
        <p:spPr>
          <a:xfrm>
            <a:off x="2895352" y="3803285"/>
            <a:ext cx="515341" cy="515341"/>
          </a:xfrm>
          <a:prstGeom prst="circularArrow">
            <a:avLst>
              <a:gd name="adj1" fmla="val 15742"/>
              <a:gd name="adj2" fmla="val 1142319"/>
              <a:gd name="adj3" fmla="val 19899141"/>
              <a:gd name="adj4" fmla="val 85823"/>
              <a:gd name="adj5" fmla="val 1607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693933" y="4314824"/>
            <a:ext cx="918177" cy="2054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$ Processes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000812" y="4314824"/>
            <a:ext cx="918177" cy="20546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$ Processes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470682" y="1222231"/>
            <a:ext cx="1585780" cy="3967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Dissimilar interpretation</a:t>
            </a:r>
          </a:p>
          <a:p>
            <a:pPr algn="ctr"/>
            <a:r>
              <a:rPr lang="en-US" sz="900" b="1" dirty="0">
                <a:latin typeface="Arial" pitchFamily="34" charset="0"/>
                <a:cs typeface="Arial" pitchFamily="34" charset="0"/>
              </a:rPr>
              <a:t>t</a:t>
            </a:r>
            <a:r>
              <a:rPr lang="en-US" sz="900" b="1" dirty="0" smtClean="0">
                <a:latin typeface="Arial" pitchFamily="34" charset="0"/>
                <a:cs typeface="Arial" pitchFamily="34" charset="0"/>
              </a:rPr>
              <a:t>hat cause reconciliations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833886" y="2881504"/>
            <a:ext cx="1211771" cy="838684"/>
            <a:chOff x="4537793" y="1699971"/>
            <a:chExt cx="1211771" cy="838684"/>
          </a:xfrm>
        </p:grpSpPr>
        <p:pic>
          <p:nvPicPr>
            <p:cNvPr id="20" name="Picture 2" descr="C:\Users\mjacob9\AppData\Local\Microsoft\Windows\Temporary Internet Files\Content.IE5\TDT4W0BT\Magnifying_glass_icon.svg[1]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7207" y="1699971"/>
              <a:ext cx="607635" cy="6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/>
            <p:cNvSpPr txBox="1"/>
            <p:nvPr/>
          </p:nvSpPr>
          <p:spPr>
            <a:xfrm>
              <a:off x="4537793" y="2333192"/>
              <a:ext cx="1211771" cy="2054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900" b="1" dirty="0" smtClean="0">
                  <a:latin typeface="Arial" pitchFamily="34" charset="0"/>
                  <a:cs typeface="Arial" pitchFamily="34" charset="0"/>
                </a:rPr>
                <a:t>Audit Needs</a:t>
              </a: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726827" y="3164469"/>
            <a:ext cx="1211771" cy="2054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Intermediaries</a:t>
            </a:r>
          </a:p>
        </p:txBody>
      </p:sp>
      <p:sp>
        <p:nvSpPr>
          <p:cNvPr id="101" name="Rounded Rectangle 100"/>
          <p:cNvSpPr/>
          <p:nvPr/>
        </p:nvSpPr>
        <p:spPr>
          <a:xfrm>
            <a:off x="4602922" y="2675754"/>
            <a:ext cx="348843" cy="444331"/>
          </a:xfrm>
          <a:prstGeom prst="roundRect">
            <a:avLst>
              <a:gd name="adj" fmla="val 539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900" b="1" dirty="0"/>
          </a:p>
        </p:txBody>
      </p:sp>
      <p:sp>
        <p:nvSpPr>
          <p:cNvPr id="102" name="Rounded Rectangle 101"/>
          <p:cNvSpPr/>
          <p:nvPr/>
        </p:nvSpPr>
        <p:spPr>
          <a:xfrm>
            <a:off x="4158291" y="2675754"/>
            <a:ext cx="348843" cy="444331"/>
          </a:xfrm>
          <a:prstGeom prst="roundRect">
            <a:avLst>
              <a:gd name="adj" fmla="val 539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900" b="1" dirty="0"/>
          </a:p>
        </p:txBody>
      </p:sp>
      <p:pic>
        <p:nvPicPr>
          <p:cNvPr id="80" name="Picture 2" descr="C:\Users\mjacob9\AppData\Local\Microsoft\Windows\Temporary Internet Files\Content.IE5\D11ZXJST\User_icon_2.svg[1].png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847" y="2065108"/>
            <a:ext cx="827314" cy="82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/>
          <p:cNvGrpSpPr/>
          <p:nvPr/>
        </p:nvGrpSpPr>
        <p:grpSpPr>
          <a:xfrm>
            <a:off x="504511" y="2876519"/>
            <a:ext cx="1211771" cy="838684"/>
            <a:chOff x="4537793" y="1699971"/>
            <a:chExt cx="1211771" cy="838684"/>
          </a:xfrm>
        </p:grpSpPr>
        <p:pic>
          <p:nvPicPr>
            <p:cNvPr id="104" name="Picture 2" descr="C:\Users\mjacob9\AppData\Local\Microsoft\Windows\Temporary Internet Files\Content.IE5\TDT4W0BT\Magnifying_glass_icon.svg[1]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7207" y="1699971"/>
              <a:ext cx="607635" cy="60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/>
            <p:cNvSpPr txBox="1"/>
            <p:nvPr/>
          </p:nvSpPr>
          <p:spPr>
            <a:xfrm>
              <a:off x="4537793" y="2333192"/>
              <a:ext cx="1211771" cy="2054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900" b="1" dirty="0" smtClean="0">
                  <a:latin typeface="Arial" pitchFamily="34" charset="0"/>
                  <a:cs typeface="Arial" pitchFamily="34" charset="0"/>
                </a:rPr>
                <a:t>Audit Needs</a:t>
              </a:r>
            </a:p>
          </p:txBody>
        </p:sp>
      </p:grpSp>
      <p:pic>
        <p:nvPicPr>
          <p:cNvPr id="9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486" y="1277306"/>
            <a:ext cx="408499" cy="50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4080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 238"/>
          <p:cNvGrpSpPr/>
          <p:nvPr/>
        </p:nvGrpSpPr>
        <p:grpSpPr>
          <a:xfrm>
            <a:off x="5433174" y="1575440"/>
            <a:ext cx="2713174" cy="2681945"/>
            <a:chOff x="8452011" y="1557794"/>
            <a:chExt cx="2713174" cy="2681945"/>
          </a:xfrm>
        </p:grpSpPr>
        <p:sp>
          <p:nvSpPr>
            <p:cNvPr id="67" name="Oval 66"/>
            <p:cNvSpPr/>
            <p:nvPr/>
          </p:nvSpPr>
          <p:spPr>
            <a:xfrm>
              <a:off x="8452011" y="1570687"/>
              <a:ext cx="2713174" cy="266905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8452011" y="1557794"/>
              <a:ext cx="2713174" cy="2681945"/>
              <a:chOff x="4740598" y="1980921"/>
              <a:chExt cx="2713174" cy="2681945"/>
            </a:xfrm>
          </p:grpSpPr>
          <p:grpSp>
            <p:nvGrpSpPr>
              <p:cNvPr id="144" name="Group 143"/>
              <p:cNvGrpSpPr/>
              <p:nvPr/>
            </p:nvGrpSpPr>
            <p:grpSpPr>
              <a:xfrm rot="2700000">
                <a:off x="5162849" y="2362298"/>
                <a:ext cx="1871486" cy="1913963"/>
                <a:chOff x="7390265" y="-226120"/>
                <a:chExt cx="1871486" cy="1913963"/>
              </a:xfrm>
            </p:grpSpPr>
            <p:sp>
              <p:nvSpPr>
                <p:cNvPr id="145" name="Rectangle 144"/>
                <p:cNvSpPr/>
                <p:nvPr/>
              </p:nvSpPr>
              <p:spPr>
                <a:xfrm>
                  <a:off x="7390265" y="-226120"/>
                  <a:ext cx="1871486" cy="191396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46" name="Straight Connector 145"/>
                <p:cNvCxnSpPr/>
                <p:nvPr/>
              </p:nvCxnSpPr>
              <p:spPr>
                <a:xfrm flipV="1">
                  <a:off x="7390265" y="-226119"/>
                  <a:ext cx="1871486" cy="191396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7390265" y="-226119"/>
                  <a:ext cx="1871486" cy="191396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8" name="Isosceles Triangle 147"/>
              <p:cNvSpPr/>
              <p:nvPr/>
            </p:nvSpPr>
            <p:spPr>
              <a:xfrm rot="16200000">
                <a:off x="4952525" y="2192081"/>
                <a:ext cx="1871486" cy="2295340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49" name="Isosceles Triangle 148"/>
              <p:cNvSpPr/>
              <p:nvPr/>
            </p:nvSpPr>
            <p:spPr>
              <a:xfrm rot="16200000" flipV="1">
                <a:off x="5370359" y="2171610"/>
                <a:ext cx="1871486" cy="2295340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2" name="Isosceles Triangle 151"/>
              <p:cNvSpPr/>
              <p:nvPr/>
            </p:nvSpPr>
            <p:spPr>
              <a:xfrm>
                <a:off x="5176497" y="1980921"/>
                <a:ext cx="1871486" cy="2295340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53" name="Isosceles Triangle 152"/>
              <p:cNvSpPr/>
              <p:nvPr/>
            </p:nvSpPr>
            <p:spPr>
              <a:xfrm flipV="1">
                <a:off x="5153260" y="2367526"/>
                <a:ext cx="1871486" cy="2295340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1600" dirty="0"/>
              </a:p>
            </p:txBody>
          </p:sp>
        </p:grpSp>
        <p:cxnSp>
          <p:nvCxnSpPr>
            <p:cNvPr id="233" name="Straight Connector 232"/>
            <p:cNvCxnSpPr>
              <a:stCxn id="149" idx="2"/>
              <a:endCxn id="67" idx="7"/>
            </p:cNvCxnSpPr>
            <p:nvPr/>
          </p:nvCxnSpPr>
          <p:spPr>
            <a:xfrm flipV="1">
              <a:off x="8869845" y="1961561"/>
              <a:ext cx="1898005" cy="18703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stCxn id="152" idx="4"/>
              <a:endCxn id="149" idx="4"/>
            </p:cNvCxnSpPr>
            <p:nvPr/>
          </p:nvCxnSpPr>
          <p:spPr>
            <a:xfrm flipH="1" flipV="1">
              <a:off x="8869845" y="1960410"/>
              <a:ext cx="1889551" cy="18927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“Blockchain 1.0”?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09429" y="997764"/>
            <a:ext cx="3657600" cy="3235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Transactions of known, trusted parties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420455" y="2898767"/>
            <a:ext cx="1635549" cy="3821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b="1" dirty="0" smtClean="0">
                <a:latin typeface="Arial" pitchFamily="34" charset="0"/>
                <a:cs typeface="Arial" pitchFamily="34" charset="0"/>
              </a:rPr>
              <a:t>Examples</a:t>
            </a:r>
            <a:r>
              <a:rPr lang="en-US" sz="800" dirty="0" smtClean="0">
                <a:latin typeface="Arial" pitchFamily="34" charset="0"/>
                <a:cs typeface="Arial" pitchFamily="34" charset="0"/>
              </a:rPr>
              <a:t>: SWIFT, Escrow agents, HIE, Claims Clearinghouses, PBM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5246967" y="1377336"/>
            <a:ext cx="3086324" cy="3086324"/>
            <a:chOff x="5119783" y="1145320"/>
            <a:chExt cx="3086324" cy="3086324"/>
          </a:xfrm>
        </p:grpSpPr>
        <p:grpSp>
          <p:nvGrpSpPr>
            <p:cNvPr id="157" name="Group 156"/>
            <p:cNvGrpSpPr/>
            <p:nvPr/>
          </p:nvGrpSpPr>
          <p:grpSpPr>
            <a:xfrm>
              <a:off x="6434336" y="1145320"/>
              <a:ext cx="451687" cy="3086324"/>
              <a:chOff x="6434336" y="1145320"/>
              <a:chExt cx="451687" cy="3086324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6457573" y="1145320"/>
                <a:ext cx="428450" cy="4284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91440" tIns="91440" rIns="91440" bIns="91440" rtlCol="0" anchor="b" anchorCtr="0"/>
              <a:lstStyle/>
              <a:p>
                <a:endParaRPr lang="en-US" sz="800" b="1" kern="0" dirty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6434336" y="3803194"/>
                <a:ext cx="428450" cy="4284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91440" tIns="91440" rIns="91440" bIns="91440" rtlCol="0" anchor="b" anchorCtr="0"/>
              <a:lstStyle/>
              <a:p>
                <a:endParaRPr lang="en-US" sz="800" b="1" kern="0" dirty="0">
                  <a:solidFill>
                    <a:sysClr val="window" lastClr="FFFFFF"/>
                  </a:solidFill>
                </a:endParaRPr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 rot="16200000">
              <a:off x="6437101" y="1145320"/>
              <a:ext cx="451687" cy="3086324"/>
              <a:chOff x="6434336" y="1145320"/>
              <a:chExt cx="451687" cy="308632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6457573" y="1145320"/>
                <a:ext cx="428450" cy="4284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91440" tIns="91440" rIns="91440" bIns="91440" rtlCol="0" anchor="b" anchorCtr="0"/>
              <a:lstStyle/>
              <a:p>
                <a:endParaRPr lang="en-US" sz="800" b="1" kern="0" dirty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6434336" y="3803194"/>
                <a:ext cx="428450" cy="4284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91440" tIns="91440" rIns="91440" bIns="91440" rtlCol="0" anchor="b" anchorCtr="0"/>
              <a:lstStyle/>
              <a:p>
                <a:endParaRPr lang="en-US" sz="800" b="1" kern="0" dirty="0">
                  <a:solidFill>
                    <a:sysClr val="window" lastClr="FFFFFF"/>
                  </a:solidFill>
                </a:endParaRPr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 rot="2700000">
            <a:off x="5232583" y="1349371"/>
            <a:ext cx="3086324" cy="3086324"/>
            <a:chOff x="5119783" y="1145320"/>
            <a:chExt cx="3086324" cy="3086324"/>
          </a:xfrm>
          <a:solidFill>
            <a:schemeClr val="tx2"/>
          </a:solidFill>
        </p:grpSpPr>
        <p:grpSp>
          <p:nvGrpSpPr>
            <p:cNvPr id="163" name="Group 162"/>
            <p:cNvGrpSpPr/>
            <p:nvPr/>
          </p:nvGrpSpPr>
          <p:grpSpPr>
            <a:xfrm>
              <a:off x="6434336" y="1145320"/>
              <a:ext cx="451687" cy="3086324"/>
              <a:chOff x="6434336" y="1145320"/>
              <a:chExt cx="451687" cy="3086324"/>
            </a:xfrm>
            <a:grpFill/>
          </p:grpSpPr>
          <p:sp>
            <p:nvSpPr>
              <p:cNvPr id="167" name="Oval 166"/>
              <p:cNvSpPr/>
              <p:nvPr/>
            </p:nvSpPr>
            <p:spPr>
              <a:xfrm>
                <a:off x="6457573" y="1145320"/>
                <a:ext cx="428450" cy="4284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91440" tIns="91440" rIns="91440" bIns="91440" rtlCol="0" anchor="b" anchorCtr="0"/>
              <a:lstStyle/>
              <a:p>
                <a:endParaRPr lang="en-US" sz="800" b="1" kern="0" dirty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6434336" y="3803194"/>
                <a:ext cx="428450" cy="4284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91440" tIns="91440" rIns="91440" bIns="91440" rtlCol="0" anchor="b" anchorCtr="0"/>
              <a:lstStyle/>
              <a:p>
                <a:endParaRPr lang="en-US" sz="800" b="1" kern="0" dirty="0">
                  <a:solidFill>
                    <a:sysClr val="window" lastClr="FFFFFF"/>
                  </a:solidFill>
                </a:endParaRPr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 rot="16200000">
              <a:off x="6437101" y="1145320"/>
              <a:ext cx="451687" cy="3086324"/>
              <a:chOff x="6434336" y="1145320"/>
              <a:chExt cx="451687" cy="3086324"/>
            </a:xfrm>
            <a:grpFill/>
          </p:grpSpPr>
          <p:sp>
            <p:nvSpPr>
              <p:cNvPr id="165" name="Oval 164"/>
              <p:cNvSpPr/>
              <p:nvPr/>
            </p:nvSpPr>
            <p:spPr>
              <a:xfrm>
                <a:off x="6457573" y="1145320"/>
                <a:ext cx="428450" cy="4284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91440" tIns="91440" rIns="91440" bIns="91440" rtlCol="0" anchor="b" anchorCtr="0"/>
              <a:lstStyle/>
              <a:p>
                <a:endParaRPr lang="en-US" sz="800" b="1" kern="0" dirty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6434336" y="3803194"/>
                <a:ext cx="428450" cy="4284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91440" tIns="91440" rIns="91440" bIns="91440" rtlCol="0" anchor="b" anchorCtr="0"/>
              <a:lstStyle/>
              <a:p>
                <a:endParaRPr lang="en-US" sz="800" b="1" kern="0" dirty="0">
                  <a:solidFill>
                    <a:sysClr val="window" lastClr="FFFFFF"/>
                  </a:solidFill>
                </a:endParaRPr>
              </a:p>
            </p:txBody>
          </p:sp>
        </p:grpSp>
      </p:grpSp>
      <p:grpSp>
        <p:nvGrpSpPr>
          <p:cNvPr id="228" name="Group 227"/>
          <p:cNvGrpSpPr/>
          <p:nvPr/>
        </p:nvGrpSpPr>
        <p:grpSpPr>
          <a:xfrm>
            <a:off x="863523" y="1582056"/>
            <a:ext cx="2749412" cy="1598083"/>
            <a:chOff x="995307" y="2151348"/>
            <a:chExt cx="2749412" cy="1598083"/>
          </a:xfrm>
        </p:grpSpPr>
        <p:sp>
          <p:nvSpPr>
            <p:cNvPr id="3" name="Rounded Rectangle 2"/>
            <p:cNvSpPr/>
            <p:nvPr/>
          </p:nvSpPr>
          <p:spPr>
            <a:xfrm>
              <a:off x="1764128" y="2728224"/>
              <a:ext cx="1211771" cy="444331"/>
            </a:xfrm>
            <a:prstGeom prst="roundRect">
              <a:avLst>
                <a:gd name="adj" fmla="val 539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200" dirty="0" smtClean="0"/>
                <a:t>Intermediary</a:t>
              </a:r>
              <a:endParaRPr lang="en-US" sz="1200" dirty="0"/>
            </a:p>
          </p:txBody>
        </p:sp>
        <p:cxnSp>
          <p:nvCxnSpPr>
            <p:cNvPr id="12" name="Straight Connector 11"/>
            <p:cNvCxnSpPr>
              <a:stCxn id="172" idx="4"/>
              <a:endCxn id="3" idx="1"/>
            </p:cNvCxnSpPr>
            <p:nvPr/>
          </p:nvCxnSpPr>
          <p:spPr>
            <a:xfrm>
              <a:off x="1361012" y="2517053"/>
              <a:ext cx="403116" cy="433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04" idx="5"/>
              <a:endCxn id="3" idx="1"/>
            </p:cNvCxnSpPr>
            <p:nvPr/>
          </p:nvCxnSpPr>
          <p:spPr>
            <a:xfrm>
              <a:off x="1423757" y="2950389"/>
              <a:ext cx="340371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205" idx="6"/>
              <a:endCxn id="3" idx="1"/>
            </p:cNvCxnSpPr>
            <p:nvPr/>
          </p:nvCxnSpPr>
          <p:spPr>
            <a:xfrm flipV="1">
              <a:off x="1361012" y="2950390"/>
              <a:ext cx="403116" cy="4333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" idx="3"/>
              <a:endCxn id="208" idx="2"/>
            </p:cNvCxnSpPr>
            <p:nvPr/>
          </p:nvCxnSpPr>
          <p:spPr>
            <a:xfrm flipV="1">
              <a:off x="2975899" y="2517053"/>
              <a:ext cx="403115" cy="433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09" idx="1"/>
            </p:cNvCxnSpPr>
            <p:nvPr/>
          </p:nvCxnSpPr>
          <p:spPr>
            <a:xfrm flipH="1">
              <a:off x="2975901" y="2950389"/>
              <a:ext cx="340368" cy="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10" idx="0"/>
              <a:endCxn id="3" idx="3"/>
            </p:cNvCxnSpPr>
            <p:nvPr/>
          </p:nvCxnSpPr>
          <p:spPr>
            <a:xfrm flipH="1" flipV="1">
              <a:off x="2975899" y="2950390"/>
              <a:ext cx="403115" cy="4333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Group 205"/>
            <p:cNvGrpSpPr/>
            <p:nvPr/>
          </p:nvGrpSpPr>
          <p:grpSpPr>
            <a:xfrm>
              <a:off x="995307" y="2151348"/>
              <a:ext cx="428450" cy="1598083"/>
              <a:chOff x="597578" y="2200082"/>
              <a:chExt cx="428450" cy="1598083"/>
            </a:xfrm>
          </p:grpSpPr>
          <p:sp>
            <p:nvSpPr>
              <p:cNvPr id="172" name="Oval 171"/>
              <p:cNvSpPr/>
              <p:nvPr/>
            </p:nvSpPr>
            <p:spPr>
              <a:xfrm rot="18900000">
                <a:off x="597578" y="2200082"/>
                <a:ext cx="428450" cy="42845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91440" tIns="91440" rIns="91440" bIns="91440" rtlCol="0" anchor="b" anchorCtr="0"/>
              <a:lstStyle/>
              <a:p>
                <a:endParaRPr lang="en-US" sz="800" b="1" kern="0" dirty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204" name="Oval 203"/>
              <p:cNvSpPr/>
              <p:nvPr/>
            </p:nvSpPr>
            <p:spPr>
              <a:xfrm rot="18900000">
                <a:off x="597578" y="2784898"/>
                <a:ext cx="428450" cy="42845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91440" tIns="91440" rIns="91440" bIns="91440" rtlCol="0" anchor="b" anchorCtr="0"/>
              <a:lstStyle/>
              <a:p>
                <a:endParaRPr lang="en-US" sz="800" b="1" kern="0" dirty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205" name="Oval 204"/>
              <p:cNvSpPr/>
              <p:nvPr/>
            </p:nvSpPr>
            <p:spPr>
              <a:xfrm rot="18900000">
                <a:off x="597578" y="3369715"/>
                <a:ext cx="428450" cy="42845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91440" tIns="91440" rIns="91440" bIns="91440" rtlCol="0" anchor="b" anchorCtr="0"/>
              <a:lstStyle/>
              <a:p>
                <a:endParaRPr lang="en-US" sz="800" b="1" kern="0" dirty="0">
                  <a:solidFill>
                    <a:sysClr val="window" lastClr="FFFFFF"/>
                  </a:solidFill>
                </a:endParaRPr>
              </a:p>
            </p:txBody>
          </p:sp>
        </p:grpSp>
        <p:grpSp>
          <p:nvGrpSpPr>
            <p:cNvPr id="207" name="Group 206"/>
            <p:cNvGrpSpPr/>
            <p:nvPr/>
          </p:nvGrpSpPr>
          <p:grpSpPr>
            <a:xfrm>
              <a:off x="3316269" y="2151348"/>
              <a:ext cx="428450" cy="1598083"/>
              <a:chOff x="597578" y="2200082"/>
              <a:chExt cx="428450" cy="1598083"/>
            </a:xfrm>
            <a:solidFill>
              <a:schemeClr val="accent1"/>
            </a:solidFill>
          </p:grpSpPr>
          <p:sp>
            <p:nvSpPr>
              <p:cNvPr id="208" name="Oval 207"/>
              <p:cNvSpPr/>
              <p:nvPr/>
            </p:nvSpPr>
            <p:spPr>
              <a:xfrm rot="18900000">
                <a:off x="597578" y="2200082"/>
                <a:ext cx="428450" cy="4284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91440" tIns="91440" rIns="91440" bIns="91440" rtlCol="0" anchor="b" anchorCtr="0"/>
              <a:lstStyle/>
              <a:p>
                <a:endParaRPr lang="en-US" sz="800" b="1" kern="0" dirty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209" name="Oval 208"/>
              <p:cNvSpPr/>
              <p:nvPr/>
            </p:nvSpPr>
            <p:spPr>
              <a:xfrm rot="18900000">
                <a:off x="597578" y="2784898"/>
                <a:ext cx="428450" cy="4284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91440" tIns="91440" rIns="91440" bIns="91440" rtlCol="0" anchor="b" anchorCtr="0"/>
              <a:lstStyle/>
              <a:p>
                <a:endParaRPr lang="en-US" sz="800" b="1" kern="0" dirty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210" name="Oval 209"/>
              <p:cNvSpPr/>
              <p:nvPr/>
            </p:nvSpPr>
            <p:spPr>
              <a:xfrm rot="18900000">
                <a:off x="597578" y="3369715"/>
                <a:ext cx="428450" cy="4284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lIns="91440" tIns="91440" rIns="91440" bIns="91440" rtlCol="0" anchor="b" anchorCtr="0"/>
              <a:lstStyle/>
              <a:p>
                <a:endParaRPr lang="en-US" sz="800" b="1" kern="0" dirty="0">
                  <a:solidFill>
                    <a:sysClr val="window" lastClr="FFFFFF"/>
                  </a:solidFill>
                </a:endParaRPr>
              </a:p>
            </p:txBody>
          </p:sp>
        </p:grpSp>
      </p:grpSp>
      <p:sp>
        <p:nvSpPr>
          <p:cNvPr id="229" name="TextBox 228"/>
          <p:cNvSpPr txBox="1"/>
          <p:nvPr/>
        </p:nvSpPr>
        <p:spPr>
          <a:xfrm>
            <a:off x="4865427" y="997765"/>
            <a:ext cx="3835021" cy="3235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Transactions of unknown, untrusted parties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409430" y="3531200"/>
            <a:ext cx="45720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Blockchain </a:t>
            </a:r>
            <a:r>
              <a:rPr lang="en-US" sz="1600" dirty="0" smtClean="0"/>
              <a:t>is a decentralized, auditable, and immutable distributed ledger</a:t>
            </a:r>
            <a:endParaRPr lang="en-US" sz="1600" dirty="0"/>
          </a:p>
        </p:txBody>
      </p:sp>
      <p:sp>
        <p:nvSpPr>
          <p:cNvPr id="231" name="TextBox 230"/>
          <p:cNvSpPr txBox="1"/>
          <p:nvPr/>
        </p:nvSpPr>
        <p:spPr>
          <a:xfrm>
            <a:off x="7508451" y="4165966"/>
            <a:ext cx="1540015" cy="3821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800" b="1" dirty="0" smtClean="0">
                <a:latin typeface="Arial" pitchFamily="34" charset="0"/>
                <a:cs typeface="Arial" pitchFamily="34" charset="0"/>
              </a:rPr>
              <a:t>Examples</a:t>
            </a:r>
            <a:r>
              <a:rPr lang="en-US" sz="800" dirty="0" smtClean="0">
                <a:latin typeface="Arial" pitchFamily="34" charset="0"/>
                <a:cs typeface="Arial" pitchFamily="34" charset="0"/>
              </a:rPr>
              <a:t>: Cryptocurrencies such as Bitcoin</a:t>
            </a:r>
          </a:p>
        </p:txBody>
      </p:sp>
      <p:sp>
        <p:nvSpPr>
          <p:cNvPr id="232" name="Right Arrow 231"/>
          <p:cNvSpPr/>
          <p:nvPr/>
        </p:nvSpPr>
        <p:spPr>
          <a:xfrm>
            <a:off x="3882790" y="1520617"/>
            <a:ext cx="1221471" cy="1787583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900" dirty="0" smtClean="0"/>
              <a:t>Potentially Impactful Business Transformation</a:t>
            </a:r>
            <a:endParaRPr lang="en-US" sz="900" dirty="0"/>
          </a:p>
        </p:txBody>
      </p:sp>
      <p:sp>
        <p:nvSpPr>
          <p:cNvPr id="52" name="Cloud Callout 51"/>
          <p:cNvSpPr/>
          <p:nvPr/>
        </p:nvSpPr>
        <p:spPr>
          <a:xfrm>
            <a:off x="5682732" y="2260171"/>
            <a:ext cx="2229424" cy="1316957"/>
          </a:xfrm>
          <a:prstGeom prst="cloudCallout">
            <a:avLst>
              <a:gd name="adj1" fmla="val 9946"/>
              <a:gd name="adj2" fmla="val 317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 smtClean="0"/>
              <a:t>Who are you?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 smtClean="0"/>
              <a:t>Do you have it?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200" dirty="0" smtClean="0"/>
              <a:t>Double spending?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75937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Blockchains</a:t>
            </a:r>
            <a:endParaRPr lang="en-US" dirty="0"/>
          </a:p>
        </p:txBody>
      </p:sp>
      <p:grpSp>
        <p:nvGrpSpPr>
          <p:cNvPr id="153" name="Group 152"/>
          <p:cNvGrpSpPr/>
          <p:nvPr/>
        </p:nvGrpSpPr>
        <p:grpSpPr>
          <a:xfrm>
            <a:off x="6564773" y="907677"/>
            <a:ext cx="2269550" cy="2613120"/>
            <a:chOff x="6564773" y="1002563"/>
            <a:chExt cx="2269550" cy="2613120"/>
          </a:xfrm>
        </p:grpSpPr>
        <p:grpSp>
          <p:nvGrpSpPr>
            <p:cNvPr id="152" name="Group 151"/>
            <p:cNvGrpSpPr/>
            <p:nvPr/>
          </p:nvGrpSpPr>
          <p:grpSpPr>
            <a:xfrm>
              <a:off x="6564773" y="1346133"/>
              <a:ext cx="2269550" cy="2269550"/>
              <a:chOff x="6564773" y="1346133"/>
              <a:chExt cx="2269550" cy="2269550"/>
            </a:xfrm>
          </p:grpSpPr>
          <p:grpSp>
            <p:nvGrpSpPr>
              <p:cNvPr id="133" name="Group 132"/>
              <p:cNvGrpSpPr/>
              <p:nvPr/>
            </p:nvGrpSpPr>
            <p:grpSpPr>
              <a:xfrm>
                <a:off x="6564773" y="1346133"/>
                <a:ext cx="2269550" cy="2269550"/>
                <a:chOff x="6564773" y="1346133"/>
                <a:chExt cx="2269550" cy="2269550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6701702" y="1501291"/>
                  <a:ext cx="1995151" cy="196270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grpSp>
              <p:nvGrpSpPr>
                <p:cNvPr id="114" name="Group 113"/>
                <p:cNvGrpSpPr/>
                <p:nvPr/>
              </p:nvGrpSpPr>
              <p:grpSpPr>
                <a:xfrm rot="2700000">
                  <a:off x="7012207" y="1772258"/>
                  <a:ext cx="1376210" cy="1407446"/>
                  <a:chOff x="7390265" y="-226120"/>
                  <a:chExt cx="1871486" cy="1913963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7390265" y="-226120"/>
                    <a:ext cx="1871486" cy="1913963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cxnSp>
                <p:nvCxnSpPr>
                  <p:cNvPr id="116" name="Straight Connector 115"/>
                  <p:cNvCxnSpPr/>
                  <p:nvPr/>
                </p:nvCxnSpPr>
                <p:spPr>
                  <a:xfrm flipV="1">
                    <a:off x="7390265" y="-226119"/>
                    <a:ext cx="1871486" cy="191396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/>
                  <p:cNvCxnSpPr/>
                  <p:nvPr/>
                </p:nvCxnSpPr>
                <p:spPr>
                  <a:xfrm>
                    <a:off x="7390265" y="-226119"/>
                    <a:ext cx="1871486" cy="191396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8" name="Isosceles Triangle 117"/>
                <p:cNvSpPr/>
                <p:nvPr/>
              </p:nvSpPr>
              <p:spPr>
                <a:xfrm rot="16200000">
                  <a:off x="6857544" y="1647088"/>
                  <a:ext cx="1376210" cy="1687894"/>
                </a:xfrm>
                <a:prstGeom prst="triangl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19" name="Isosceles Triangle 118"/>
                <p:cNvSpPr/>
                <p:nvPr/>
              </p:nvSpPr>
              <p:spPr>
                <a:xfrm rot="16200000" flipV="1">
                  <a:off x="7164801" y="1632035"/>
                  <a:ext cx="1376210" cy="1687894"/>
                </a:xfrm>
                <a:prstGeom prst="triangl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0" name="Isosceles Triangle 119"/>
                <p:cNvSpPr/>
                <p:nvPr/>
              </p:nvSpPr>
              <p:spPr>
                <a:xfrm>
                  <a:off x="7022243" y="1491810"/>
                  <a:ext cx="1376210" cy="1687894"/>
                </a:xfrm>
                <a:prstGeom prst="triangl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21" name="Isosceles Triangle 120"/>
                <p:cNvSpPr/>
                <p:nvPr/>
              </p:nvSpPr>
              <p:spPr>
                <a:xfrm flipV="1">
                  <a:off x="7005156" y="1776103"/>
                  <a:ext cx="1376210" cy="1687894"/>
                </a:xfrm>
                <a:prstGeom prst="triangl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122" name="Straight Connector 121"/>
                <p:cNvCxnSpPr>
                  <a:stCxn id="119" idx="2"/>
                  <a:endCxn id="113" idx="7"/>
                </p:cNvCxnSpPr>
                <p:nvPr/>
              </p:nvCxnSpPr>
              <p:spPr>
                <a:xfrm flipV="1">
                  <a:off x="7008959" y="1788723"/>
                  <a:ext cx="1395711" cy="137536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>
                  <a:stCxn id="120" idx="4"/>
                  <a:endCxn id="119" idx="4"/>
                </p:cNvCxnSpPr>
                <p:nvPr/>
              </p:nvCxnSpPr>
              <p:spPr>
                <a:xfrm flipH="1" flipV="1">
                  <a:off x="7008959" y="1787876"/>
                  <a:ext cx="1389494" cy="139182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Oval 123"/>
                <p:cNvSpPr/>
                <p:nvPr/>
              </p:nvSpPr>
              <p:spPr>
                <a:xfrm>
                  <a:off x="7548526" y="1346133"/>
                  <a:ext cx="315064" cy="315064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7531439" y="3300619"/>
                  <a:ext cx="315064" cy="315064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 rot="16200000">
                  <a:off x="6564773" y="2314832"/>
                  <a:ext cx="315064" cy="315064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 rot="16200000">
                  <a:off x="8519259" y="2331920"/>
                  <a:ext cx="315064" cy="315064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 rot="2700000">
                  <a:off x="8227057" y="1616400"/>
                  <a:ext cx="315064" cy="315064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 rot="2700000">
                  <a:off x="6832944" y="2986348"/>
                  <a:ext cx="315064" cy="315064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 rot="18900000">
                  <a:off x="6846465" y="1605756"/>
                  <a:ext cx="315064" cy="315064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 rot="18900000">
                  <a:off x="8216413" y="2999869"/>
                  <a:ext cx="315064" cy="315064"/>
                </a:xfrm>
                <a:prstGeom prst="ellipse">
                  <a:avLst/>
                </a:prstGeom>
                <a:solidFill>
                  <a:schemeClr val="tx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6793694" y="1867306"/>
                <a:ext cx="1811708" cy="1227205"/>
                <a:chOff x="4181944" y="858689"/>
                <a:chExt cx="1811708" cy="122720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34" name="Rounded Rectangle 133"/>
                <p:cNvSpPr/>
                <p:nvPr/>
              </p:nvSpPr>
              <p:spPr>
                <a:xfrm>
                  <a:off x="4181944" y="858689"/>
                  <a:ext cx="1811708" cy="1227205"/>
                </a:xfrm>
                <a:prstGeom prst="roundRect">
                  <a:avLst>
                    <a:gd name="adj" fmla="val 6925"/>
                  </a:avLst>
                </a:prstGeom>
                <a:solidFill>
                  <a:schemeClr val="bg1"/>
                </a:solidFill>
                <a:ln w="444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35" name="Rounded Rectangle 134"/>
                <p:cNvSpPr/>
                <p:nvPr/>
              </p:nvSpPr>
              <p:spPr>
                <a:xfrm>
                  <a:off x="4216734" y="889083"/>
                  <a:ext cx="1742129" cy="327351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0000"/>
                </a:solidFill>
                <a:ln w="444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1600" dirty="0" smtClean="0">
                      <a:latin typeface="Franklin Gothic Demi Cond" panose="020B0706030402020204" pitchFamily="34" charset="0"/>
                    </a:rPr>
                    <a:t>PRIVATE PROPERTY</a:t>
                  </a:r>
                  <a:endParaRPr lang="en-US" sz="1600" dirty="0">
                    <a:latin typeface="Franklin Gothic Demi Cond" panose="020B0706030402020204" pitchFamily="34" charset="0"/>
                  </a:endParaRPr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4260897" y="1244888"/>
                  <a:ext cx="706385" cy="5519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noAutofit/>
                </a:bodyPr>
                <a:lstStyle/>
                <a:p>
                  <a:r>
                    <a:rPr lang="en-US" sz="5400" dirty="0" smtClean="0">
                      <a:solidFill>
                        <a:schemeClr val="tx1">
                          <a:lumMod val="50000"/>
                        </a:schemeClr>
                      </a:solidFill>
                      <a:latin typeface="Franklin Gothic Demi Cond" panose="020B0706030402020204" pitchFamily="34" charset="0"/>
                      <a:cs typeface="Arial" pitchFamily="34" charset="0"/>
                    </a:rPr>
                    <a:t>NO</a:t>
                  </a:r>
                </a:p>
              </p:txBody>
            </p:sp>
            <p:sp>
              <p:nvSpPr>
                <p:cNvPr id="138" name="TextBox 137"/>
                <p:cNvSpPr txBox="1"/>
                <p:nvPr/>
              </p:nvSpPr>
              <p:spPr>
                <a:xfrm>
                  <a:off x="5053957" y="1315694"/>
                  <a:ext cx="926576" cy="457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r>
                    <a:rPr lang="en-US" sz="1000" b="1" dirty="0" smtClean="0">
                      <a:solidFill>
                        <a:schemeClr val="tx1">
                          <a:lumMod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SOLICITING</a:t>
                  </a:r>
                </a:p>
                <a:p>
                  <a:r>
                    <a:rPr lang="en-US" sz="1000" b="1" dirty="0" smtClean="0">
                      <a:solidFill>
                        <a:schemeClr val="tx1">
                          <a:lumMod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LOITERING</a:t>
                  </a:r>
                </a:p>
                <a:p>
                  <a:r>
                    <a:rPr lang="en-US" sz="1000" b="1" dirty="0" smtClean="0">
                      <a:solidFill>
                        <a:schemeClr val="tx1">
                          <a:lumMod val="50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TRESPASSING</a:t>
                  </a:r>
                </a:p>
              </p:txBody>
            </p:sp>
            <p:sp>
              <p:nvSpPr>
                <p:cNvPr id="139" name="TextBox 138"/>
                <p:cNvSpPr txBox="1"/>
                <p:nvPr/>
              </p:nvSpPr>
              <p:spPr>
                <a:xfrm>
                  <a:off x="4260897" y="1822843"/>
                  <a:ext cx="1573115" cy="20141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600" b="1" dirty="0" smtClean="0">
                      <a:solidFill>
                        <a:srgbClr val="FF0000"/>
                      </a:solidFill>
                      <a:latin typeface="Arial" pitchFamily="34" charset="0"/>
                      <a:cs typeface="Arial" pitchFamily="34" charset="0"/>
                    </a:rPr>
                    <a:t>ALL OFFENDERS WILL BE PROSECUTED TO THE FULL EXTENT OF THE LAW</a:t>
                  </a:r>
                </a:p>
              </p:txBody>
            </p:sp>
          </p:grpSp>
        </p:grpSp>
        <p:sp>
          <p:nvSpPr>
            <p:cNvPr id="144" name="TextBox 143"/>
            <p:cNvSpPr txBox="1"/>
            <p:nvPr/>
          </p:nvSpPr>
          <p:spPr>
            <a:xfrm>
              <a:off x="7050319" y="1002563"/>
              <a:ext cx="1306773" cy="3235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Private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462384" y="907677"/>
            <a:ext cx="2280127" cy="2584121"/>
            <a:chOff x="462384" y="1002563"/>
            <a:chExt cx="2280127" cy="2584121"/>
          </a:xfrm>
        </p:grpSpPr>
        <p:grpSp>
          <p:nvGrpSpPr>
            <p:cNvPr id="56" name="Group 55"/>
            <p:cNvGrpSpPr/>
            <p:nvPr/>
          </p:nvGrpSpPr>
          <p:grpSpPr>
            <a:xfrm>
              <a:off x="462384" y="1296570"/>
              <a:ext cx="2280127" cy="2290114"/>
              <a:chOff x="792257" y="1243424"/>
              <a:chExt cx="2280127" cy="2290114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939763" y="1409665"/>
                <a:ext cx="1995151" cy="1972187"/>
                <a:chOff x="8452011" y="1557794"/>
                <a:chExt cx="2713174" cy="2681945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8452011" y="1570687"/>
                  <a:ext cx="2713174" cy="2669052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grpSp>
              <p:nvGrpSpPr>
                <p:cNvPr id="29" name="Group 28"/>
                <p:cNvGrpSpPr/>
                <p:nvPr/>
              </p:nvGrpSpPr>
              <p:grpSpPr>
                <a:xfrm>
                  <a:off x="8452011" y="1557794"/>
                  <a:ext cx="2713174" cy="2681945"/>
                  <a:chOff x="4740598" y="1980921"/>
                  <a:chExt cx="2713174" cy="2681945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 rot="2700000">
                    <a:off x="5162849" y="2362298"/>
                    <a:ext cx="1871486" cy="1913963"/>
                    <a:chOff x="7390265" y="-226120"/>
                    <a:chExt cx="1871486" cy="1913963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7390265" y="-226120"/>
                      <a:ext cx="1871486" cy="1913963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45720" rIns="45720" rtlCol="0" anchor="ctr"/>
                    <a:lstStyle/>
                    <a:p>
                      <a:pPr algn="ctr"/>
                      <a:endParaRPr lang="en-US" sz="1600" dirty="0"/>
                    </a:p>
                  </p:txBody>
                </p:sp>
                <p:cxnSp>
                  <p:nvCxnSpPr>
                    <p:cNvPr id="38" name="Straight Connector 37"/>
                    <p:cNvCxnSpPr/>
                    <p:nvPr/>
                  </p:nvCxnSpPr>
                  <p:spPr>
                    <a:xfrm flipV="1">
                      <a:off x="7390265" y="-226119"/>
                      <a:ext cx="1871486" cy="1913962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/>
                    <p:cNvCxnSpPr/>
                    <p:nvPr/>
                  </p:nvCxnSpPr>
                  <p:spPr>
                    <a:xfrm>
                      <a:off x="7390265" y="-226119"/>
                      <a:ext cx="1871486" cy="1913962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3" name="Isosceles Triangle 32"/>
                  <p:cNvSpPr/>
                  <p:nvPr/>
                </p:nvSpPr>
                <p:spPr>
                  <a:xfrm rot="16200000">
                    <a:off x="4952525" y="2192081"/>
                    <a:ext cx="1871486" cy="2295340"/>
                  </a:xfrm>
                  <a:prstGeom prst="triangl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sp>
                <p:nvSpPr>
                  <p:cNvPr id="34" name="Isosceles Triangle 33"/>
                  <p:cNvSpPr/>
                  <p:nvPr/>
                </p:nvSpPr>
                <p:spPr>
                  <a:xfrm rot="16200000" flipV="1">
                    <a:off x="5370359" y="2171610"/>
                    <a:ext cx="1871486" cy="2295340"/>
                  </a:xfrm>
                  <a:prstGeom prst="triangl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sp>
                <p:nvSpPr>
                  <p:cNvPr id="35" name="Isosceles Triangle 34"/>
                  <p:cNvSpPr/>
                  <p:nvPr/>
                </p:nvSpPr>
                <p:spPr>
                  <a:xfrm>
                    <a:off x="5176497" y="1980921"/>
                    <a:ext cx="1871486" cy="2295340"/>
                  </a:xfrm>
                  <a:prstGeom prst="triangl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sp>
                <p:nvSpPr>
                  <p:cNvPr id="36" name="Isosceles Triangle 35"/>
                  <p:cNvSpPr/>
                  <p:nvPr/>
                </p:nvSpPr>
                <p:spPr>
                  <a:xfrm flipV="1">
                    <a:off x="5153260" y="2367526"/>
                    <a:ext cx="1871486" cy="2295340"/>
                  </a:xfrm>
                  <a:prstGeom prst="triangl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/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cxnSp>
              <p:nvCxnSpPr>
                <p:cNvPr id="30" name="Straight Connector 29"/>
                <p:cNvCxnSpPr>
                  <a:stCxn id="34" idx="2"/>
                  <a:endCxn id="28" idx="7"/>
                </p:cNvCxnSpPr>
                <p:nvPr/>
              </p:nvCxnSpPr>
              <p:spPr>
                <a:xfrm flipV="1">
                  <a:off x="8869845" y="1961561"/>
                  <a:ext cx="1898005" cy="187033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>
                  <a:stCxn id="35" idx="4"/>
                  <a:endCxn id="34" idx="4"/>
                </p:cNvCxnSpPr>
                <p:nvPr/>
              </p:nvCxnSpPr>
              <p:spPr>
                <a:xfrm flipH="1" flipV="1">
                  <a:off x="8869845" y="1960410"/>
                  <a:ext cx="1889551" cy="189272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>
                <a:off x="802834" y="1263988"/>
                <a:ext cx="2269550" cy="2269550"/>
                <a:chOff x="5119783" y="1145320"/>
                <a:chExt cx="3086324" cy="3086324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6434336" y="1145320"/>
                  <a:ext cx="451687" cy="3086324"/>
                  <a:chOff x="6434336" y="1145320"/>
                  <a:chExt cx="451687" cy="3086324"/>
                </a:xfrm>
              </p:grpSpPr>
              <p:sp>
                <p:nvSpPr>
                  <p:cNvPr id="45" name="Oval 44"/>
                  <p:cNvSpPr/>
                  <p:nvPr/>
                </p:nvSpPr>
                <p:spPr>
                  <a:xfrm>
                    <a:off x="6457573" y="1145320"/>
                    <a:ext cx="428450" cy="42845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" lIns="91440" tIns="91440" rIns="91440" bIns="91440" rtlCol="0" anchor="b" anchorCtr="0"/>
                  <a:lstStyle/>
                  <a:p>
                    <a:endParaRPr lang="en-US" sz="800" b="1" kern="0" dirty="0">
                      <a:solidFill>
                        <a:sysClr val="window" lastClr="FFFFFF"/>
                      </a:solidFill>
                    </a:endParaRPr>
                  </a:p>
                </p:txBody>
              </p:sp>
              <p:sp>
                <p:nvSpPr>
                  <p:cNvPr id="46" name="Oval 45"/>
                  <p:cNvSpPr/>
                  <p:nvPr/>
                </p:nvSpPr>
                <p:spPr>
                  <a:xfrm>
                    <a:off x="6434336" y="3803194"/>
                    <a:ext cx="428450" cy="42845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" lIns="91440" tIns="91440" rIns="91440" bIns="91440" rtlCol="0" anchor="b" anchorCtr="0"/>
                  <a:lstStyle/>
                  <a:p>
                    <a:endParaRPr lang="en-US" sz="800" b="1" kern="0" dirty="0">
                      <a:solidFill>
                        <a:sysClr val="window" lastClr="FFFFFF"/>
                      </a:solidFill>
                    </a:endParaRPr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 rot="16200000">
                  <a:off x="6437101" y="1145320"/>
                  <a:ext cx="451687" cy="3086324"/>
                  <a:chOff x="6434336" y="1145320"/>
                  <a:chExt cx="451687" cy="3086324"/>
                </a:xfrm>
              </p:grpSpPr>
              <p:sp>
                <p:nvSpPr>
                  <p:cNvPr id="43" name="Oval 42"/>
                  <p:cNvSpPr/>
                  <p:nvPr/>
                </p:nvSpPr>
                <p:spPr>
                  <a:xfrm>
                    <a:off x="6457573" y="1145320"/>
                    <a:ext cx="428450" cy="42845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" lIns="91440" tIns="91440" rIns="91440" bIns="91440" rtlCol="0" anchor="b" anchorCtr="0"/>
                  <a:lstStyle/>
                  <a:p>
                    <a:endParaRPr lang="en-US" sz="800" b="1" kern="0" dirty="0">
                      <a:solidFill>
                        <a:sysClr val="window" lastClr="FFFFFF"/>
                      </a:solidFill>
                    </a:endParaRPr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6434336" y="3803194"/>
                    <a:ext cx="428450" cy="42845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" lIns="91440" tIns="91440" rIns="91440" bIns="91440" rtlCol="0" anchor="b" anchorCtr="0"/>
                  <a:lstStyle/>
                  <a:p>
                    <a:endParaRPr lang="en-US" sz="800" b="1" kern="0" dirty="0">
                      <a:solidFill>
                        <a:sysClr val="window" lastClr="FFFFFF"/>
                      </a:solidFill>
                    </a:endParaRPr>
                  </a:p>
                </p:txBody>
              </p:sp>
            </p:grpSp>
          </p:grpSp>
          <p:grpSp>
            <p:nvGrpSpPr>
              <p:cNvPr id="47" name="Group 46"/>
              <p:cNvGrpSpPr/>
              <p:nvPr/>
            </p:nvGrpSpPr>
            <p:grpSpPr>
              <a:xfrm rot="2700000">
                <a:off x="792257" y="1243424"/>
                <a:ext cx="2269550" cy="2269550"/>
                <a:chOff x="5119783" y="1145320"/>
                <a:chExt cx="3086324" cy="3086324"/>
              </a:xfrm>
              <a:solidFill>
                <a:schemeClr val="tx2"/>
              </a:solidFill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6434336" y="1145320"/>
                  <a:ext cx="451687" cy="3086324"/>
                  <a:chOff x="6434336" y="1145320"/>
                  <a:chExt cx="451687" cy="3086324"/>
                </a:xfrm>
                <a:grpFill/>
              </p:grpSpPr>
              <p:sp>
                <p:nvSpPr>
                  <p:cNvPr id="52" name="Oval 51"/>
                  <p:cNvSpPr/>
                  <p:nvPr/>
                </p:nvSpPr>
                <p:spPr>
                  <a:xfrm>
                    <a:off x="6457573" y="1145320"/>
                    <a:ext cx="428450" cy="42845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" lIns="91440" tIns="91440" rIns="91440" bIns="91440" rtlCol="0" anchor="b" anchorCtr="0"/>
                  <a:lstStyle/>
                  <a:p>
                    <a:endParaRPr lang="en-US" sz="800" b="1" kern="0" dirty="0">
                      <a:solidFill>
                        <a:sysClr val="window" lastClr="FFFFFF"/>
                      </a:solidFill>
                    </a:endParaRPr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6434336" y="3803194"/>
                    <a:ext cx="428450" cy="42845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" lIns="91440" tIns="91440" rIns="91440" bIns="91440" rtlCol="0" anchor="b" anchorCtr="0"/>
                  <a:lstStyle/>
                  <a:p>
                    <a:endParaRPr lang="en-US" sz="800" b="1" kern="0" dirty="0">
                      <a:solidFill>
                        <a:sysClr val="window" lastClr="FFFFFF"/>
                      </a:solidFill>
                    </a:endParaRPr>
                  </a:p>
                </p:txBody>
              </p:sp>
            </p:grpSp>
            <p:grpSp>
              <p:nvGrpSpPr>
                <p:cNvPr id="49" name="Group 48"/>
                <p:cNvGrpSpPr/>
                <p:nvPr/>
              </p:nvGrpSpPr>
              <p:grpSpPr>
                <a:xfrm rot="16200000">
                  <a:off x="6437101" y="1145320"/>
                  <a:ext cx="451687" cy="3086324"/>
                  <a:chOff x="6434336" y="1145320"/>
                  <a:chExt cx="451687" cy="3086324"/>
                </a:xfrm>
                <a:grpFill/>
              </p:grpSpPr>
              <p:sp>
                <p:nvSpPr>
                  <p:cNvPr id="50" name="Oval 49"/>
                  <p:cNvSpPr/>
                  <p:nvPr/>
                </p:nvSpPr>
                <p:spPr>
                  <a:xfrm>
                    <a:off x="6457573" y="1145320"/>
                    <a:ext cx="428450" cy="42845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" lIns="91440" tIns="91440" rIns="91440" bIns="91440" rtlCol="0" anchor="b" anchorCtr="0"/>
                  <a:lstStyle/>
                  <a:p>
                    <a:endParaRPr lang="en-US" sz="800" b="1" kern="0" dirty="0">
                      <a:solidFill>
                        <a:sysClr val="window" lastClr="FFFFFF"/>
                      </a:solidFill>
                    </a:endParaRPr>
                  </a:p>
                </p:txBody>
              </p:sp>
              <p:sp>
                <p:nvSpPr>
                  <p:cNvPr id="51" name="Oval 50"/>
                  <p:cNvSpPr/>
                  <p:nvPr/>
                </p:nvSpPr>
                <p:spPr>
                  <a:xfrm>
                    <a:off x="6434336" y="3803194"/>
                    <a:ext cx="428450" cy="42845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" lIns="91440" tIns="91440" rIns="91440" bIns="91440" rtlCol="0" anchor="b" anchorCtr="0"/>
                  <a:lstStyle/>
                  <a:p>
                    <a:endParaRPr lang="en-US" sz="800" b="1" kern="0" dirty="0">
                      <a:solidFill>
                        <a:sysClr val="window" lastClr="FFFFFF"/>
                      </a:solidFill>
                    </a:endParaRPr>
                  </a:p>
                </p:txBody>
              </p:sp>
            </p:grpSp>
          </p:grpSp>
        </p:grpSp>
        <p:sp>
          <p:nvSpPr>
            <p:cNvPr id="146" name="TextBox 145"/>
            <p:cNvSpPr txBox="1"/>
            <p:nvPr/>
          </p:nvSpPr>
          <p:spPr>
            <a:xfrm>
              <a:off x="943772" y="1002563"/>
              <a:ext cx="1306773" cy="3235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Public</a:t>
              </a: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3518867" y="907676"/>
            <a:ext cx="2269550" cy="2616003"/>
            <a:chOff x="3518867" y="1002562"/>
            <a:chExt cx="2269550" cy="2616003"/>
          </a:xfrm>
        </p:grpSpPr>
        <p:sp>
          <p:nvSpPr>
            <p:cNvPr id="145" name="TextBox 144"/>
            <p:cNvSpPr txBox="1"/>
            <p:nvPr/>
          </p:nvSpPr>
          <p:spPr>
            <a:xfrm>
              <a:off x="3993968" y="1002562"/>
              <a:ext cx="1306773" cy="3235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Consortium</a:t>
              </a:r>
            </a:p>
          </p:txBody>
        </p:sp>
        <p:grpSp>
          <p:nvGrpSpPr>
            <p:cNvPr id="151" name="Group 150"/>
            <p:cNvGrpSpPr/>
            <p:nvPr/>
          </p:nvGrpSpPr>
          <p:grpSpPr>
            <a:xfrm>
              <a:off x="3518867" y="1349015"/>
              <a:ext cx="2269550" cy="2269550"/>
              <a:chOff x="3424753" y="1349015"/>
              <a:chExt cx="2269550" cy="226955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3424753" y="1349015"/>
                <a:ext cx="2269550" cy="2269550"/>
                <a:chOff x="3413141" y="1305116"/>
                <a:chExt cx="2269550" cy="2269550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3550070" y="1460274"/>
                  <a:ext cx="1995151" cy="1962706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grpSp>
              <p:nvGrpSpPr>
                <p:cNvPr id="77" name="Group 76"/>
                <p:cNvGrpSpPr/>
                <p:nvPr/>
              </p:nvGrpSpPr>
              <p:grpSpPr>
                <a:xfrm rot="2700000">
                  <a:off x="3860575" y="1731241"/>
                  <a:ext cx="1376210" cy="1407446"/>
                  <a:chOff x="7390265" y="-226120"/>
                  <a:chExt cx="1871486" cy="1913963"/>
                </a:xfrm>
              </p:grpSpPr>
              <p:sp>
                <p:nvSpPr>
                  <p:cNvPr id="82" name="Rectangle 81"/>
                  <p:cNvSpPr/>
                  <p:nvPr/>
                </p:nvSpPr>
                <p:spPr>
                  <a:xfrm>
                    <a:off x="7390265" y="-226120"/>
                    <a:ext cx="1871486" cy="1913963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cxnSp>
                <p:nvCxnSpPr>
                  <p:cNvPr id="83" name="Straight Connector 82"/>
                  <p:cNvCxnSpPr/>
                  <p:nvPr/>
                </p:nvCxnSpPr>
                <p:spPr>
                  <a:xfrm flipV="1">
                    <a:off x="7390265" y="-226119"/>
                    <a:ext cx="1871486" cy="191396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/>
                  <p:cNvCxnSpPr/>
                  <p:nvPr/>
                </p:nvCxnSpPr>
                <p:spPr>
                  <a:xfrm>
                    <a:off x="7390265" y="-226119"/>
                    <a:ext cx="1871486" cy="191396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8" name="Isosceles Triangle 77"/>
                <p:cNvSpPr/>
                <p:nvPr/>
              </p:nvSpPr>
              <p:spPr>
                <a:xfrm rot="16200000">
                  <a:off x="3705912" y="1606071"/>
                  <a:ext cx="1376210" cy="1687894"/>
                </a:xfrm>
                <a:prstGeom prst="triangl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79" name="Isosceles Triangle 78"/>
                <p:cNvSpPr/>
                <p:nvPr/>
              </p:nvSpPr>
              <p:spPr>
                <a:xfrm rot="16200000" flipV="1">
                  <a:off x="4013169" y="1591018"/>
                  <a:ext cx="1376210" cy="1687894"/>
                </a:xfrm>
                <a:prstGeom prst="triangl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0" name="Isosceles Triangle 79"/>
                <p:cNvSpPr/>
                <p:nvPr/>
              </p:nvSpPr>
              <p:spPr>
                <a:xfrm>
                  <a:off x="3870611" y="1450793"/>
                  <a:ext cx="1376210" cy="1687894"/>
                </a:xfrm>
                <a:prstGeom prst="triangl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81" name="Isosceles Triangle 80"/>
                <p:cNvSpPr/>
                <p:nvPr/>
              </p:nvSpPr>
              <p:spPr>
                <a:xfrm flipV="1">
                  <a:off x="3853524" y="1735086"/>
                  <a:ext cx="1376210" cy="1687894"/>
                </a:xfrm>
                <a:prstGeom prst="triangl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cxnSp>
              <p:nvCxnSpPr>
                <p:cNvPr id="75" name="Straight Connector 74"/>
                <p:cNvCxnSpPr>
                  <a:stCxn id="79" idx="2"/>
                  <a:endCxn id="73" idx="7"/>
                </p:cNvCxnSpPr>
                <p:nvPr/>
              </p:nvCxnSpPr>
              <p:spPr>
                <a:xfrm flipV="1">
                  <a:off x="3857327" y="1747706"/>
                  <a:ext cx="1395711" cy="137536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80" idx="4"/>
                  <a:endCxn id="79" idx="4"/>
                </p:cNvCxnSpPr>
                <p:nvPr/>
              </p:nvCxnSpPr>
              <p:spPr>
                <a:xfrm flipH="1" flipV="1">
                  <a:off x="3857327" y="1746859"/>
                  <a:ext cx="1389494" cy="139182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Oval 70"/>
                <p:cNvSpPr/>
                <p:nvPr/>
              </p:nvSpPr>
              <p:spPr>
                <a:xfrm>
                  <a:off x="4396894" y="1305116"/>
                  <a:ext cx="315064" cy="315064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4379807" y="3259602"/>
                  <a:ext cx="315064" cy="315064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 rot="16200000">
                  <a:off x="3413141" y="2273815"/>
                  <a:ext cx="315064" cy="315064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 rot="16200000">
                  <a:off x="5367627" y="2290903"/>
                  <a:ext cx="315064" cy="315064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 rot="2700000">
                  <a:off x="5075425" y="1575383"/>
                  <a:ext cx="315064" cy="315064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 rot="2700000">
                  <a:off x="3681312" y="2945331"/>
                  <a:ext cx="315064" cy="315064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 rot="18900000">
                  <a:off x="3694833" y="1564739"/>
                  <a:ext cx="315064" cy="315064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 rot="18900000">
                  <a:off x="5064781" y="2958852"/>
                  <a:ext cx="315064" cy="315064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lIns="91440" tIns="91440" rIns="91440" bIns="91440" rtlCol="0" anchor="b" anchorCtr="0"/>
                <a:lstStyle/>
                <a:p>
                  <a:endParaRPr lang="en-US" sz="800" b="1" kern="0" dirty="0">
                    <a:solidFill>
                      <a:sysClr val="window" lastClr="FFFFFF"/>
                    </a:solidFill>
                  </a:endParaRPr>
                </a:p>
              </p:txBody>
            </p:sp>
          </p:grpSp>
          <p:grpSp>
            <p:nvGrpSpPr>
              <p:cNvPr id="150" name="Group 149"/>
              <p:cNvGrpSpPr/>
              <p:nvPr/>
            </p:nvGrpSpPr>
            <p:grpSpPr>
              <a:xfrm>
                <a:off x="3784484" y="1937920"/>
                <a:ext cx="1550089" cy="1091741"/>
                <a:chOff x="4315674" y="3271619"/>
                <a:chExt cx="1550089" cy="1091741"/>
              </a:xfrm>
            </p:grpSpPr>
            <p:sp>
              <p:nvSpPr>
                <p:cNvPr id="147" name="Rounded Rectangle 146"/>
                <p:cNvSpPr/>
                <p:nvPr/>
              </p:nvSpPr>
              <p:spPr>
                <a:xfrm>
                  <a:off x="4315674" y="3271619"/>
                  <a:ext cx="1550089" cy="1091741"/>
                </a:xfrm>
                <a:prstGeom prst="roundRect">
                  <a:avLst>
                    <a:gd name="adj" fmla="val 8707"/>
                  </a:avLst>
                </a:prstGeom>
                <a:solidFill>
                  <a:srgbClr val="003300"/>
                </a:solidFill>
                <a:ln w="38100">
                  <a:gradFill flip="none" rotWithShape="1">
                    <a:gsLst>
                      <a:gs pos="0">
                        <a:schemeClr val="tx2">
                          <a:lumMod val="75000"/>
                        </a:schemeClr>
                      </a:gs>
                      <a:gs pos="50000">
                        <a:schemeClr val="tx2">
                          <a:lumMod val="60000"/>
                          <a:lumOff val="40000"/>
                        </a:schemeClr>
                      </a:gs>
                      <a:gs pos="100000">
                        <a:schemeClr val="tx2">
                          <a:lumMod val="40000"/>
                          <a:lumOff val="60000"/>
                        </a:schemeClr>
                      </a:gs>
                    </a:gsLst>
                    <a:lin ang="13500000" scaled="1"/>
                    <a:tileRect/>
                  </a:gra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4332518" y="3355824"/>
                  <a:ext cx="1516401" cy="923330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:r>
                    <a:rPr lang="en-US" sz="1600" b="1" cap="none" spc="50" dirty="0" smtClean="0">
                      <a:ln w="13500">
                        <a:solidFill>
                          <a:schemeClr val="accent1">
                            <a:shade val="2500"/>
                            <a:alpha val="6500"/>
                          </a:schemeClr>
                        </a:solidFill>
                        <a:prstDash val="solid"/>
                      </a:ln>
                      <a:solidFill>
                        <a:schemeClr val="tx2">
                          <a:lumMod val="40000"/>
                          <a:lumOff val="60000"/>
                          <a:alpha val="95000"/>
                        </a:schemeClr>
                      </a:solidFill>
                      <a:effectLst>
                        <a:innerShdw blurRad="50900" dist="38500" dir="13500000">
                          <a:srgbClr val="000000">
                            <a:alpha val="60000"/>
                          </a:srgbClr>
                        </a:innerShdw>
                      </a:effectLst>
                      <a:latin typeface="Arial" pitchFamily="34" charset="0"/>
                      <a:cs typeface="Arial" pitchFamily="34" charset="0"/>
                    </a:rPr>
                    <a:t>Private Club</a:t>
                  </a:r>
                </a:p>
                <a:p>
                  <a:pPr algn="ctr"/>
                  <a:endParaRPr lang="en-US" sz="600" b="1" cap="none" spc="50" dirty="0" smtClean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tx2">
                        <a:lumMod val="40000"/>
                        <a:lumOff val="60000"/>
                        <a:alpha val="95000"/>
                      </a:schemeClr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Arial" pitchFamily="34" charset="0"/>
                    <a:cs typeface="Arial" pitchFamily="34" charset="0"/>
                  </a:endParaRPr>
                </a:p>
                <a:p>
                  <a:pPr algn="ctr"/>
                  <a:r>
                    <a:rPr lang="en-US" sz="1600" b="1" cap="none" spc="50" dirty="0" smtClean="0">
                      <a:ln w="13500">
                        <a:solidFill>
                          <a:schemeClr val="accent1">
                            <a:shade val="2500"/>
                            <a:alpha val="6500"/>
                          </a:schemeClr>
                        </a:solidFill>
                        <a:prstDash val="solid"/>
                      </a:ln>
                      <a:solidFill>
                        <a:schemeClr val="tx2">
                          <a:lumMod val="40000"/>
                          <a:lumOff val="60000"/>
                          <a:alpha val="95000"/>
                        </a:schemeClr>
                      </a:solidFill>
                      <a:effectLst>
                        <a:innerShdw blurRad="50900" dist="38500" dir="13500000">
                          <a:srgbClr val="000000">
                            <a:alpha val="60000"/>
                          </a:srgbClr>
                        </a:innerShdw>
                      </a:effectLst>
                      <a:latin typeface="Arial" pitchFamily="34" charset="0"/>
                      <a:cs typeface="Arial" pitchFamily="34" charset="0"/>
                    </a:rPr>
                    <a:t>Members Only</a:t>
                  </a:r>
                  <a:endParaRPr lang="en-US" sz="1600" b="1" cap="none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tx2">
                        <a:lumMod val="40000"/>
                        <a:lumOff val="60000"/>
                        <a:alpha val="95000"/>
                      </a:schemeClr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</a:endParaRPr>
                </a:p>
              </p:txBody>
            </p:sp>
          </p:grpSp>
        </p:grpSp>
      </p:grpSp>
      <p:sp>
        <p:nvSpPr>
          <p:cNvPr id="157" name="Content Placeholder 1"/>
          <p:cNvSpPr txBox="1">
            <a:spLocks/>
          </p:cNvSpPr>
          <p:nvPr/>
        </p:nvSpPr>
        <p:spPr>
          <a:xfrm>
            <a:off x="218163" y="3564652"/>
            <a:ext cx="2757250" cy="959437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Public Ledger</a:t>
            </a:r>
          </a:p>
          <a:p>
            <a:r>
              <a:rPr lang="en-US" sz="1200" dirty="0" smtClean="0"/>
              <a:t>Unknown &amp; untrusted participants</a:t>
            </a:r>
          </a:p>
          <a:p>
            <a:r>
              <a:rPr lang="en-US" sz="1200" dirty="0" smtClean="0"/>
              <a:t>Open consensus process</a:t>
            </a:r>
          </a:p>
        </p:txBody>
      </p:sp>
      <p:sp>
        <p:nvSpPr>
          <p:cNvPr id="158" name="Content Placeholder 1"/>
          <p:cNvSpPr txBox="1">
            <a:spLocks/>
          </p:cNvSpPr>
          <p:nvPr/>
        </p:nvSpPr>
        <p:spPr>
          <a:xfrm>
            <a:off x="3381826" y="3564652"/>
            <a:ext cx="2507839" cy="959437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Permissioned Ledger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nown &amp; trusted participants</a:t>
            </a:r>
          </a:p>
          <a:p>
            <a:r>
              <a:rPr lang="en-US" sz="1200" dirty="0" smtClean="0"/>
              <a:t>Designated consensus process</a:t>
            </a:r>
          </a:p>
          <a:p>
            <a:endParaRPr lang="en-US" sz="1200" dirty="0" smtClean="0"/>
          </a:p>
        </p:txBody>
      </p:sp>
      <p:sp>
        <p:nvSpPr>
          <p:cNvPr id="159" name="Content Placeholder 1"/>
          <p:cNvSpPr txBox="1">
            <a:spLocks/>
          </p:cNvSpPr>
          <p:nvPr/>
        </p:nvSpPr>
        <p:spPr>
          <a:xfrm>
            <a:off x="6527842" y="3564652"/>
            <a:ext cx="2345083" cy="959437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Permissioned Ledger</a:t>
            </a:r>
          </a:p>
          <a:p>
            <a:r>
              <a:rPr lang="en-US" sz="1200" dirty="0"/>
              <a:t>K</a:t>
            </a:r>
            <a:r>
              <a:rPr lang="en-US" sz="1200" dirty="0" smtClean="0"/>
              <a:t>nown &amp; trusted participants</a:t>
            </a:r>
          </a:p>
          <a:p>
            <a:r>
              <a:rPr lang="en-US" sz="1200" dirty="0" smtClean="0"/>
              <a:t>Custom consensus process</a:t>
            </a:r>
          </a:p>
          <a:p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7305942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a “Blockchain 1.0” Work for Bitcoin?</a:t>
            </a:r>
            <a:endParaRPr lang="en-US" dirty="0"/>
          </a:p>
        </p:txBody>
      </p:sp>
      <p:grpSp>
        <p:nvGrpSpPr>
          <p:cNvPr id="2074" name="Group 2073"/>
          <p:cNvGrpSpPr/>
          <p:nvPr/>
        </p:nvGrpSpPr>
        <p:grpSpPr>
          <a:xfrm>
            <a:off x="144701" y="905907"/>
            <a:ext cx="2385275" cy="3348593"/>
            <a:chOff x="271701" y="905907"/>
            <a:chExt cx="2385275" cy="3348593"/>
          </a:xfrm>
        </p:grpSpPr>
        <p:sp>
          <p:nvSpPr>
            <p:cNvPr id="22" name="Oval 21"/>
            <p:cNvSpPr/>
            <p:nvPr/>
          </p:nvSpPr>
          <p:spPr>
            <a:xfrm>
              <a:off x="1295368" y="905907"/>
              <a:ext cx="337940" cy="3379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5280" y="1334810"/>
              <a:ext cx="1618117" cy="49398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400">
                  <a:latin typeface="Arial" pitchFamily="34" charset="0"/>
                  <a:cs typeface="Arial" pitchFamily="34" charset="0"/>
                </a:defRPr>
              </a:lvl1pPr>
            </a:lstStyle>
            <a:p>
              <a:r>
                <a:rPr lang="en-US" sz="1050" dirty="0"/>
                <a:t>Transaction is </a:t>
              </a:r>
              <a:r>
                <a:rPr lang="en-US" sz="1050" dirty="0" smtClean="0"/>
                <a:t>proposed to the network</a:t>
              </a:r>
              <a:endParaRPr lang="en-US" sz="1050" dirty="0"/>
            </a:p>
          </p:txBody>
        </p:sp>
        <p:grpSp>
          <p:nvGrpSpPr>
            <p:cNvPr id="2068" name="Group 2067"/>
            <p:cNvGrpSpPr/>
            <p:nvPr/>
          </p:nvGrpSpPr>
          <p:grpSpPr>
            <a:xfrm>
              <a:off x="271701" y="2087694"/>
              <a:ext cx="2385275" cy="435248"/>
              <a:chOff x="271701" y="2127564"/>
              <a:chExt cx="2385275" cy="43524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48" name="Group 2047"/>
              <p:cNvGrpSpPr/>
              <p:nvPr/>
            </p:nvGrpSpPr>
            <p:grpSpPr>
              <a:xfrm>
                <a:off x="716053" y="2127564"/>
                <a:ext cx="1492251" cy="435248"/>
                <a:chOff x="768349" y="3456475"/>
                <a:chExt cx="1492251" cy="435248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768349" y="3456475"/>
                  <a:ext cx="1492251" cy="435248"/>
                </a:xfrm>
                <a:prstGeom prst="roundRect">
                  <a:avLst>
                    <a:gd name="adj" fmla="val 4421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t" anchorCtr="0"/>
                <a:lstStyle/>
                <a:p>
                  <a:pPr algn="ctr"/>
                  <a:r>
                    <a:rPr lang="en-US" sz="800" dirty="0" smtClean="0"/>
                    <a:t>50 BTC</a:t>
                  </a:r>
                  <a:endParaRPr lang="en-US" sz="800" dirty="0"/>
                </a:p>
              </p:txBody>
            </p:sp>
            <p:pic>
              <p:nvPicPr>
                <p:cNvPr id="12" name="Picture 2" descr="C:\Users\mjacob9\AppData\Local\Microsoft\Windows\Temporary Internet Files\Content.IE5\D11ZXJST\User_icon_2.svg[1].pn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7216" y="3467158"/>
                  <a:ext cx="413657" cy="4136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3" descr="C:\Users\mjacob9\AppData\Local\Microsoft\Windows\Temporary Internet Files\Content.IE5\TBK95VWL\1024px-Emblem-person-orange.svg[1]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65062" y="3467158"/>
                  <a:ext cx="413657" cy="4136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4" name="Straight Arrow Connector 13"/>
                <p:cNvCxnSpPr>
                  <a:stCxn id="12" idx="3"/>
                  <a:endCxn id="13" idx="1"/>
                </p:cNvCxnSpPr>
                <p:nvPr/>
              </p:nvCxnSpPr>
              <p:spPr>
                <a:xfrm>
                  <a:off x="1250873" y="3673987"/>
                  <a:ext cx="514189" cy="0"/>
                </a:xfrm>
                <a:prstGeom prst="straightConnector1">
                  <a:avLst/>
                </a:prstGeom>
                <a:ln w="19050">
                  <a:solidFill>
                    <a:schemeClr val="bg1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052" name="Picture 4" descr="http://www.pngall.com/wp-content/uploads/2016/06/Fingerprint-Free-Download-PNG.png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701" y="2157377"/>
                <a:ext cx="513219" cy="3848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4" descr="http://www.pngall.com/wp-content/uploads/2016/06/Fingerprint-Free-Download-PNG.png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3757" y="2157377"/>
                <a:ext cx="513219" cy="3848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3" name="TextBox 112"/>
            <p:cNvSpPr txBox="1"/>
            <p:nvPr/>
          </p:nvSpPr>
          <p:spPr>
            <a:xfrm>
              <a:off x="464795" y="3361558"/>
              <a:ext cx="1999086" cy="8929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400">
                  <a:latin typeface="Arial" pitchFamily="34" charset="0"/>
                  <a:cs typeface="Arial" pitchFamily="34" charset="0"/>
                </a:defRPr>
              </a:lvl1pPr>
            </a:lstStyle>
            <a:p>
              <a:pPr marL="171450" indent="-171450" algn="l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en-US" sz="1050" dirty="0" smtClean="0"/>
                <a:t>Everyone is identified with a digital identity like a fingerprint</a:t>
              </a:r>
            </a:p>
            <a:p>
              <a:pPr marL="171450" indent="-171450" algn="l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en-US" sz="1050" dirty="0" smtClean="0"/>
                <a:t>Identity is pseudo anonymous</a:t>
              </a:r>
            </a:p>
            <a:p>
              <a:pPr marL="171450" indent="-171450" algn="l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en-US" sz="1050" dirty="0" smtClean="0"/>
                <a:t>Asset ownership is verified before proposed to network</a:t>
              </a:r>
              <a:endParaRPr lang="en-US" sz="1050" dirty="0"/>
            </a:p>
          </p:txBody>
        </p:sp>
      </p:grpSp>
      <p:grpSp>
        <p:nvGrpSpPr>
          <p:cNvPr id="2075" name="Group 2074"/>
          <p:cNvGrpSpPr/>
          <p:nvPr/>
        </p:nvGrpSpPr>
        <p:grpSpPr>
          <a:xfrm>
            <a:off x="2608011" y="922477"/>
            <a:ext cx="1999086" cy="3332023"/>
            <a:chOff x="2647716" y="922477"/>
            <a:chExt cx="1999086" cy="3332023"/>
          </a:xfrm>
        </p:grpSpPr>
        <p:grpSp>
          <p:nvGrpSpPr>
            <p:cNvPr id="2065" name="Group 2064"/>
            <p:cNvGrpSpPr/>
            <p:nvPr/>
          </p:nvGrpSpPr>
          <p:grpSpPr>
            <a:xfrm>
              <a:off x="3095934" y="2087694"/>
              <a:ext cx="1102650" cy="1070654"/>
              <a:chOff x="2948651" y="2428174"/>
              <a:chExt cx="1102650" cy="1070654"/>
            </a:xfrm>
            <a:scene3d>
              <a:camera prst="isometricOffAxis2Left"/>
              <a:lightRig rig="threePt" dir="t">
                <a:rot lat="0" lon="0" rev="3600000"/>
              </a:lightRig>
            </a:scene3d>
          </p:grpSpPr>
          <p:sp>
            <p:nvSpPr>
              <p:cNvPr id="3" name="Rounded Rectangle 2"/>
              <p:cNvSpPr/>
              <p:nvPr/>
            </p:nvSpPr>
            <p:spPr>
              <a:xfrm>
                <a:off x="2948651" y="2428174"/>
                <a:ext cx="1102650" cy="1070654"/>
              </a:xfrm>
              <a:prstGeom prst="roundRect">
                <a:avLst>
                  <a:gd name="adj" fmla="val 3788"/>
                </a:avLst>
              </a:prstGeom>
              <a:solidFill>
                <a:schemeClr val="accent1"/>
              </a:solidFill>
              <a:ln>
                <a:noFill/>
              </a:ln>
              <a:sp3d extrusionH="508000"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42776" y="3346450"/>
                <a:ext cx="914400" cy="152377"/>
              </a:xfrm>
              <a:prstGeom prst="rect">
                <a:avLst/>
              </a:prstGeom>
              <a:noFill/>
              <a:sp3d extrusionH="508000">
                <a:extrusionClr>
                  <a:schemeClr val="accent1"/>
                </a:extrusionClr>
              </a:sp3d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en-US" sz="800" dirty="0" smtClean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Timestamp</a:t>
                </a:r>
              </a:p>
            </p:txBody>
          </p:sp>
          <p:grpSp>
            <p:nvGrpSpPr>
              <p:cNvPr id="2064" name="Group 2063"/>
              <p:cNvGrpSpPr/>
              <p:nvPr/>
            </p:nvGrpSpPr>
            <p:grpSpPr>
              <a:xfrm>
                <a:off x="3042228" y="2518854"/>
                <a:ext cx="915496" cy="776401"/>
                <a:chOff x="3027854" y="2518854"/>
                <a:chExt cx="915496" cy="776401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>
                  <a:off x="3027854" y="2518854"/>
                  <a:ext cx="915496" cy="169157"/>
                </a:xfrm>
                <a:prstGeom prst="roundRect">
                  <a:avLst>
                    <a:gd name="adj" fmla="val 8911"/>
                  </a:avLst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  <a:sp3d extrusionH="508000">
                  <a:extrusionClr>
                    <a:schemeClr val="accent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800" dirty="0" smtClean="0"/>
                    <a:t>Transaction 121</a:t>
                  </a:r>
                  <a:endParaRPr lang="en-US" sz="800" dirty="0"/>
                </a:p>
              </p:txBody>
            </p:sp>
            <p:sp>
              <p:nvSpPr>
                <p:cNvPr id="8" name="Rounded Rectangle 7"/>
                <p:cNvSpPr/>
                <p:nvPr/>
              </p:nvSpPr>
              <p:spPr>
                <a:xfrm>
                  <a:off x="3027854" y="2721269"/>
                  <a:ext cx="915496" cy="169157"/>
                </a:xfrm>
                <a:prstGeom prst="roundRect">
                  <a:avLst>
                    <a:gd name="adj" fmla="val 8911"/>
                  </a:avLst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  <a:sp3d extrusionH="508000">
                  <a:extrusionClr>
                    <a:schemeClr val="accent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800" dirty="0" smtClean="0"/>
                    <a:t>Transaction 122</a:t>
                  </a:r>
                  <a:endParaRPr lang="en-US" sz="800" dirty="0"/>
                </a:p>
              </p:txBody>
            </p:sp>
            <p:sp>
              <p:nvSpPr>
                <p:cNvPr id="9" name="Rounded Rectangle 8"/>
                <p:cNvSpPr/>
                <p:nvPr/>
              </p:nvSpPr>
              <p:spPr>
                <a:xfrm>
                  <a:off x="3027854" y="2923684"/>
                  <a:ext cx="915496" cy="169157"/>
                </a:xfrm>
                <a:prstGeom prst="roundRect">
                  <a:avLst>
                    <a:gd name="adj" fmla="val 8911"/>
                  </a:avLst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  <a:sp3d extrusionH="508000">
                  <a:extrusionClr>
                    <a:schemeClr val="accent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800" dirty="0" smtClean="0"/>
                    <a:t>Transaction 123</a:t>
                  </a:r>
                  <a:endParaRPr lang="en-US" sz="800" dirty="0"/>
                </a:p>
              </p:txBody>
            </p:sp>
            <p:sp>
              <p:nvSpPr>
                <p:cNvPr id="10" name="Rounded Rectangle 9"/>
                <p:cNvSpPr/>
                <p:nvPr/>
              </p:nvSpPr>
              <p:spPr>
                <a:xfrm>
                  <a:off x="3027854" y="3126098"/>
                  <a:ext cx="915496" cy="169157"/>
                </a:xfrm>
                <a:prstGeom prst="roundRect">
                  <a:avLst>
                    <a:gd name="adj" fmla="val 8911"/>
                  </a:avLst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  <a:sp3d extrusionH="508000">
                  <a:extrusionClr>
                    <a:schemeClr val="accent1"/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800" dirty="0" smtClean="0"/>
                    <a:t>Transaction 124</a:t>
                  </a:r>
                  <a:endParaRPr lang="en-US" sz="800" dirty="0"/>
                </a:p>
              </p:txBody>
            </p:sp>
          </p:grpSp>
        </p:grpSp>
        <p:sp>
          <p:nvSpPr>
            <p:cNvPr id="27" name="TextBox 26"/>
            <p:cNvSpPr txBox="1"/>
            <p:nvPr/>
          </p:nvSpPr>
          <p:spPr>
            <a:xfrm>
              <a:off x="2838201" y="1334810"/>
              <a:ext cx="1618117" cy="49398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50" dirty="0" smtClean="0">
                  <a:latin typeface="Arial" pitchFamily="34" charset="0"/>
                  <a:cs typeface="Arial" pitchFamily="34" charset="0"/>
                </a:rPr>
                <a:t>Transactions are grouped into Blocks</a:t>
              </a:r>
            </a:p>
          </p:txBody>
        </p:sp>
        <p:sp>
          <p:nvSpPr>
            <p:cNvPr id="95" name="Oval 94"/>
            <p:cNvSpPr/>
            <p:nvPr/>
          </p:nvSpPr>
          <p:spPr>
            <a:xfrm>
              <a:off x="3478289" y="922477"/>
              <a:ext cx="337940" cy="3379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647716" y="3361558"/>
              <a:ext cx="1999086" cy="8929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400">
                  <a:latin typeface="Arial" pitchFamily="34" charset="0"/>
                  <a:cs typeface="Arial" pitchFamily="34" charset="0"/>
                </a:defRPr>
              </a:lvl1pPr>
            </a:lstStyle>
            <a:p>
              <a:pPr marL="171450" indent="-171450" algn="l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en-US" sz="1050" dirty="0" smtClean="0"/>
                <a:t>Transactions are queued by computerized accountants</a:t>
              </a:r>
            </a:p>
            <a:p>
              <a:pPr marL="171450" indent="-171450" algn="l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en-US" sz="1050" dirty="0" smtClean="0"/>
                <a:t>Pending transactions are grouped into blocks based on timeframe</a:t>
              </a:r>
              <a:endParaRPr lang="en-US" sz="1050" dirty="0"/>
            </a:p>
          </p:txBody>
        </p:sp>
      </p:grpSp>
      <p:grpSp>
        <p:nvGrpSpPr>
          <p:cNvPr id="2076" name="Group 2075"/>
          <p:cNvGrpSpPr/>
          <p:nvPr/>
        </p:nvGrpSpPr>
        <p:grpSpPr>
          <a:xfrm>
            <a:off x="4685132" y="905907"/>
            <a:ext cx="1999086" cy="3589893"/>
            <a:chOff x="4568971" y="905907"/>
            <a:chExt cx="1999086" cy="3589893"/>
          </a:xfrm>
        </p:grpSpPr>
        <p:sp>
          <p:nvSpPr>
            <p:cNvPr id="101" name="TextBox 100"/>
            <p:cNvSpPr txBox="1"/>
            <p:nvPr/>
          </p:nvSpPr>
          <p:spPr>
            <a:xfrm>
              <a:off x="4759456" y="1318240"/>
              <a:ext cx="1618117" cy="49398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50" dirty="0" smtClean="0">
                  <a:latin typeface="Arial" pitchFamily="34" charset="0"/>
                  <a:cs typeface="Arial" pitchFamily="34" charset="0"/>
                </a:rPr>
                <a:t>Competition to validate the Block and earn an incentive</a:t>
              </a:r>
            </a:p>
          </p:txBody>
        </p:sp>
        <p:sp>
          <p:nvSpPr>
            <p:cNvPr id="102" name="Oval 101"/>
            <p:cNvSpPr/>
            <p:nvPr/>
          </p:nvSpPr>
          <p:spPr>
            <a:xfrm>
              <a:off x="5399544" y="905907"/>
              <a:ext cx="337940" cy="3379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3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2067" name="Picture 7" descr="C:\Users\mjacob9\AppData\Local\Microsoft\Windows\Temporary Internet Files\Content.IE5\UWK9BQZ0\Jigsaw-Puzzle[1]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0922" y="2189294"/>
              <a:ext cx="1095184" cy="8665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/>
            <p:cNvSpPr txBox="1"/>
            <p:nvPr/>
          </p:nvSpPr>
          <p:spPr>
            <a:xfrm>
              <a:off x="4568971" y="3374258"/>
              <a:ext cx="1999086" cy="11215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400">
                  <a:latin typeface="Arial" pitchFamily="34" charset="0"/>
                  <a:cs typeface="Arial" pitchFamily="34" charset="0"/>
                </a:defRPr>
              </a:lvl1pPr>
            </a:lstStyle>
            <a:p>
              <a:pPr marL="171450" indent="-171450" algn="l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en-US" sz="1050" dirty="0" smtClean="0"/>
                <a:t>Computerized accountants solve a hard crypto puzzle</a:t>
              </a:r>
            </a:p>
            <a:p>
              <a:pPr marL="171450" indent="-171450" algn="l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en-US" sz="1050" dirty="0" smtClean="0"/>
                <a:t>First one to solve it earns an financial reward</a:t>
              </a:r>
            </a:p>
            <a:p>
              <a:pPr marL="171450" indent="-171450" algn="l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en-US" sz="1050" dirty="0" smtClean="0"/>
                <a:t>Solution is easy to verify and consensus voting verifies validity of the block </a:t>
              </a:r>
              <a:endParaRPr lang="en-US" sz="1050" dirty="0"/>
            </a:p>
          </p:txBody>
        </p:sp>
      </p:grpSp>
      <p:grpSp>
        <p:nvGrpSpPr>
          <p:cNvPr id="2077" name="Group 2076"/>
          <p:cNvGrpSpPr/>
          <p:nvPr/>
        </p:nvGrpSpPr>
        <p:grpSpPr>
          <a:xfrm>
            <a:off x="6762252" y="905907"/>
            <a:ext cx="1999086" cy="3348593"/>
            <a:chOff x="6762252" y="905907"/>
            <a:chExt cx="1999086" cy="3348593"/>
          </a:xfrm>
        </p:grpSpPr>
        <p:grpSp>
          <p:nvGrpSpPr>
            <p:cNvPr id="2066" name="Group 2065"/>
            <p:cNvGrpSpPr/>
            <p:nvPr/>
          </p:nvGrpSpPr>
          <p:grpSpPr>
            <a:xfrm>
              <a:off x="6777903" y="2087694"/>
              <a:ext cx="1967785" cy="579474"/>
              <a:chOff x="6591657" y="2031308"/>
              <a:chExt cx="1967785" cy="57947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62" name="Group 2061"/>
              <p:cNvGrpSpPr/>
              <p:nvPr/>
            </p:nvGrpSpPr>
            <p:grpSpPr>
              <a:xfrm>
                <a:off x="6965996" y="2260538"/>
                <a:ext cx="440173" cy="350244"/>
                <a:chOff x="6132017" y="3001601"/>
                <a:chExt cx="440173" cy="350244"/>
              </a:xfrm>
            </p:grpSpPr>
            <p:pic>
              <p:nvPicPr>
                <p:cNvPr id="54" name="Picture 53" descr="C:\Users\mjacob9\AppData\Local\Microsoft\Windows\Temporary Internet Files\Content.IE5\TDT4W0BT\lock2[1].pn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952" y="3080696"/>
                  <a:ext cx="186302" cy="271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060" name="Group 2059"/>
                <p:cNvGrpSpPr/>
                <p:nvPr/>
              </p:nvGrpSpPr>
              <p:grpSpPr>
                <a:xfrm>
                  <a:off x="6132017" y="3001601"/>
                  <a:ext cx="440173" cy="84341"/>
                  <a:chOff x="5140680" y="3983231"/>
                  <a:chExt cx="440173" cy="51590"/>
                </a:xfrm>
              </p:grpSpPr>
              <p:sp>
                <p:nvSpPr>
                  <p:cNvPr id="2050" name="Oval 2049"/>
                  <p:cNvSpPr/>
                  <p:nvPr/>
                </p:nvSpPr>
                <p:spPr>
                  <a:xfrm>
                    <a:off x="5200943" y="3983531"/>
                    <a:ext cx="84544" cy="5129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sp>
                <p:nvSpPr>
                  <p:cNvPr id="59" name="Oval 58"/>
                  <p:cNvSpPr/>
                  <p:nvPr/>
                </p:nvSpPr>
                <p:spPr>
                  <a:xfrm>
                    <a:off x="5325186" y="3983531"/>
                    <a:ext cx="84544" cy="5129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cxnSp>
                <p:nvCxnSpPr>
                  <p:cNvPr id="2053" name="Straight Connector 2052"/>
                  <p:cNvCxnSpPr/>
                  <p:nvPr/>
                </p:nvCxnSpPr>
                <p:spPr>
                  <a:xfrm>
                    <a:off x="5259490" y="4009176"/>
                    <a:ext cx="88571" cy="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/>
                  <p:cNvCxnSpPr/>
                  <p:nvPr/>
                </p:nvCxnSpPr>
                <p:spPr>
                  <a:xfrm>
                    <a:off x="5140680" y="4009176"/>
                    <a:ext cx="88571" cy="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5379568" y="4009176"/>
                    <a:ext cx="88571" cy="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Oval 68"/>
                  <p:cNvSpPr/>
                  <p:nvPr/>
                </p:nvSpPr>
                <p:spPr>
                  <a:xfrm>
                    <a:off x="5437900" y="3983231"/>
                    <a:ext cx="84544" cy="5129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cxnSp>
                <p:nvCxnSpPr>
                  <p:cNvPr id="70" name="Straight Connector 69"/>
                  <p:cNvCxnSpPr/>
                  <p:nvPr/>
                </p:nvCxnSpPr>
                <p:spPr>
                  <a:xfrm>
                    <a:off x="5492282" y="4008876"/>
                    <a:ext cx="88571" cy="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/>
              <p:cNvGrpSpPr/>
              <p:nvPr/>
            </p:nvGrpSpPr>
            <p:grpSpPr>
              <a:xfrm>
                <a:off x="7744928" y="2260538"/>
                <a:ext cx="440173" cy="350244"/>
                <a:chOff x="6132017" y="3001601"/>
                <a:chExt cx="440173" cy="350244"/>
              </a:xfrm>
            </p:grpSpPr>
            <p:pic>
              <p:nvPicPr>
                <p:cNvPr id="75" name="Picture 74" descr="C:\Users\mjacob9\AppData\Local\Microsoft\Windows\Temporary Internet Files\Content.IE5\TDT4W0BT\lock2[1].png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58952" y="3080696"/>
                  <a:ext cx="186302" cy="2711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6" name="Group 75"/>
                <p:cNvGrpSpPr/>
                <p:nvPr/>
              </p:nvGrpSpPr>
              <p:grpSpPr>
                <a:xfrm>
                  <a:off x="6132017" y="3001601"/>
                  <a:ext cx="440173" cy="84341"/>
                  <a:chOff x="5140680" y="3983231"/>
                  <a:chExt cx="440173" cy="51590"/>
                </a:xfrm>
              </p:grpSpPr>
              <p:sp>
                <p:nvSpPr>
                  <p:cNvPr id="77" name="Oval 76"/>
                  <p:cNvSpPr/>
                  <p:nvPr/>
                </p:nvSpPr>
                <p:spPr>
                  <a:xfrm>
                    <a:off x="5200943" y="3983531"/>
                    <a:ext cx="84544" cy="5129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sp>
                <p:nvSpPr>
                  <p:cNvPr id="78" name="Oval 77"/>
                  <p:cNvSpPr/>
                  <p:nvPr/>
                </p:nvSpPr>
                <p:spPr>
                  <a:xfrm>
                    <a:off x="5325186" y="3983531"/>
                    <a:ext cx="84544" cy="5129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cxnSp>
                <p:nvCxnSpPr>
                  <p:cNvPr id="79" name="Straight Connector 78"/>
                  <p:cNvCxnSpPr/>
                  <p:nvPr/>
                </p:nvCxnSpPr>
                <p:spPr>
                  <a:xfrm>
                    <a:off x="5259490" y="4009176"/>
                    <a:ext cx="88571" cy="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5140680" y="4009176"/>
                    <a:ext cx="88571" cy="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>
                    <a:off x="5379568" y="4009176"/>
                    <a:ext cx="88571" cy="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2" name="Oval 81"/>
                  <p:cNvSpPr/>
                  <p:nvPr/>
                </p:nvSpPr>
                <p:spPr>
                  <a:xfrm>
                    <a:off x="5437900" y="3983231"/>
                    <a:ext cx="84544" cy="5129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cxnSp>
                <p:nvCxnSpPr>
                  <p:cNvPr id="83" name="Straight Connector 82"/>
                  <p:cNvCxnSpPr/>
                  <p:nvPr/>
                </p:nvCxnSpPr>
                <p:spPr>
                  <a:xfrm>
                    <a:off x="5492282" y="4008876"/>
                    <a:ext cx="88571" cy="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" name="Group 27"/>
              <p:cNvGrpSpPr/>
              <p:nvPr/>
            </p:nvGrpSpPr>
            <p:grpSpPr>
              <a:xfrm>
                <a:off x="6591657" y="2031308"/>
                <a:ext cx="409919" cy="579336"/>
                <a:chOff x="5752529" y="2750139"/>
                <a:chExt cx="409919" cy="579336"/>
              </a:xfrm>
            </p:grpSpPr>
            <p:sp>
              <p:nvSpPr>
                <p:cNvPr id="25" name="Rounded Rectangle 24"/>
                <p:cNvSpPr/>
                <p:nvPr/>
              </p:nvSpPr>
              <p:spPr>
                <a:xfrm>
                  <a:off x="5752529" y="2750139"/>
                  <a:ext cx="409919" cy="579336"/>
                </a:xfrm>
                <a:prstGeom prst="roundRect">
                  <a:avLst>
                    <a:gd name="adj" fmla="val 370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5798356" y="2842501"/>
                  <a:ext cx="318264" cy="82985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5798356" y="2953260"/>
                  <a:ext cx="318264" cy="82985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5798356" y="3064019"/>
                  <a:ext cx="318264" cy="82985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798356" y="3174779"/>
                  <a:ext cx="318264" cy="82985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7370589" y="2031308"/>
                <a:ext cx="409919" cy="579336"/>
                <a:chOff x="5752529" y="2750139"/>
                <a:chExt cx="409919" cy="579336"/>
              </a:xfrm>
            </p:grpSpPr>
            <p:sp>
              <p:nvSpPr>
                <p:cNvPr id="35" name="Rounded Rectangle 34"/>
                <p:cNvSpPr/>
                <p:nvPr/>
              </p:nvSpPr>
              <p:spPr>
                <a:xfrm>
                  <a:off x="5752529" y="2750139"/>
                  <a:ext cx="409919" cy="579336"/>
                </a:xfrm>
                <a:prstGeom prst="roundRect">
                  <a:avLst>
                    <a:gd name="adj" fmla="val 370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5798356" y="2842501"/>
                  <a:ext cx="318264" cy="82985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5798356" y="2953260"/>
                  <a:ext cx="318264" cy="82985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5798356" y="3064019"/>
                  <a:ext cx="318264" cy="82985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5798356" y="3174779"/>
                  <a:ext cx="318264" cy="82985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8149523" y="2031308"/>
                <a:ext cx="409919" cy="579336"/>
                <a:chOff x="5752529" y="2750139"/>
                <a:chExt cx="409919" cy="579336"/>
              </a:xfrm>
            </p:grpSpPr>
            <p:sp>
              <p:nvSpPr>
                <p:cNvPr id="41" name="Rounded Rectangle 40"/>
                <p:cNvSpPr/>
                <p:nvPr/>
              </p:nvSpPr>
              <p:spPr>
                <a:xfrm>
                  <a:off x="5752529" y="2750139"/>
                  <a:ext cx="409919" cy="579336"/>
                </a:xfrm>
                <a:prstGeom prst="roundRect">
                  <a:avLst>
                    <a:gd name="adj" fmla="val 3704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5798356" y="2842501"/>
                  <a:ext cx="318264" cy="82985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5798356" y="2953260"/>
                  <a:ext cx="318264" cy="82985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5798356" y="3064019"/>
                  <a:ext cx="318264" cy="82985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5798356" y="3174779"/>
                  <a:ext cx="318264" cy="82985"/>
                </a:xfrm>
                <a:prstGeom prst="rect">
                  <a:avLst/>
                </a:prstGeom>
                <a:solidFill>
                  <a:schemeClr val="tx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endParaRPr lang="en-US" sz="1600" dirty="0"/>
                </a:p>
              </p:txBody>
            </p:sp>
          </p:grpSp>
        </p:grpSp>
        <p:sp>
          <p:nvSpPr>
            <p:cNvPr id="94" name="TextBox 93"/>
            <p:cNvSpPr txBox="1"/>
            <p:nvPr/>
          </p:nvSpPr>
          <p:spPr>
            <a:xfrm>
              <a:off x="6888671" y="1334810"/>
              <a:ext cx="1746249" cy="49398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50" dirty="0" smtClean="0">
                  <a:latin typeface="Arial" pitchFamily="34" charset="0"/>
                  <a:cs typeface="Arial" pitchFamily="34" charset="0"/>
                </a:rPr>
                <a:t>Blocks are securely chained together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7592825" y="905907"/>
              <a:ext cx="337940" cy="3379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4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762252" y="3361558"/>
              <a:ext cx="1999086" cy="8929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en-US"/>
              </a:defPPr>
              <a:lvl1pPr algn="ctr">
                <a:defRPr sz="1400">
                  <a:latin typeface="Arial" pitchFamily="34" charset="0"/>
                  <a:cs typeface="Arial" pitchFamily="34" charset="0"/>
                </a:defRPr>
              </a:lvl1pPr>
            </a:lstStyle>
            <a:p>
              <a:pPr marL="171450" indent="-171450" algn="l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en-US" sz="1050" dirty="0" smtClean="0"/>
                <a:t>Blocks are distributed to all nodes in the network</a:t>
              </a:r>
            </a:p>
            <a:p>
              <a:pPr marL="171450" indent="-171450" algn="l"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r>
                <a:rPr lang="en-US" sz="1050" dirty="0" smtClean="0"/>
                <a:t>Blocks are securely linked together forming an immutable audit trail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697676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ptum">
  <a:themeElements>
    <a:clrScheme name="Optum Ted">
      <a:dk1>
        <a:srgbClr val="53565A"/>
      </a:dk1>
      <a:lt1>
        <a:sysClr val="window" lastClr="FFFFFF"/>
      </a:lt1>
      <a:dk2>
        <a:srgbClr val="EAAA00"/>
      </a:dk2>
      <a:lt2>
        <a:srgbClr val="B1B3B3"/>
      </a:lt2>
      <a:accent1>
        <a:srgbClr val="E87722"/>
      </a:accent1>
      <a:accent2>
        <a:srgbClr val="008770"/>
      </a:accent2>
      <a:accent3>
        <a:srgbClr val="00549F"/>
      </a:accent3>
      <a:accent4>
        <a:srgbClr val="888B8D"/>
      </a:accent4>
      <a:accent5>
        <a:srgbClr val="739600"/>
      </a:accent5>
      <a:accent6>
        <a:srgbClr val="E87722"/>
      </a:accent6>
      <a:hlink>
        <a:srgbClr val="F2A900"/>
      </a:hlink>
      <a:folHlink>
        <a:srgbClr val="9E7722"/>
      </a:folHlink>
    </a:clrScheme>
    <a:fontScheme name="Optu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rIns="45720"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12BAFCCE3DCC41B6A8A17DF6625295" ma:contentTypeVersion="0" ma:contentTypeDescription="Create a new document." ma:contentTypeScope="" ma:versionID="b12120bd5760ecb5d3f68866df0d281a">
  <xsd:schema xmlns:xsd="http://www.w3.org/2001/XMLSchema" xmlns:xs="http://www.w3.org/2001/XMLSchema" xmlns:p="http://schemas.microsoft.com/office/2006/metadata/properties" xmlns:ns2="d6619361-6733-4889-8a96-470efa1f75f4" targetNamespace="http://schemas.microsoft.com/office/2006/metadata/properties" ma:root="true" ma:fieldsID="3e29f7dc77091cd413dd11ff81e21667" ns2:_="">
    <xsd:import namespace="d6619361-6733-4889-8a96-470efa1f75f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TaxCatchAll" minOccurs="0"/>
                <xsd:element ref="ns2:TaxCatchAllLab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19361-6733-4889-8a96-470efa1f75f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1" nillable="true" ma:displayName="Taxonomy Catch All Column" ma:hidden="true" ma:list="{aa6de5dd-ff93-424c-bc2e-816b2a1b7bec}" ma:internalName="TaxCatchAll" ma:showField="CatchAllData" ma:web="50fb02c3-861d-47a0-9225-078889fb21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aa6de5dd-ff93-424c-bc2e-816b2a1b7bec}" ma:internalName="TaxCatchAllLabel" ma:readOnly="true" ma:showField="CatchAllDataLabel" ma:web="50fb02c3-861d-47a0-9225-078889fb21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6619361-6733-4889-8a96-470efa1f75f4"/>
    <_dlc_DocId xmlns="d6619361-6733-4889-8a96-470efa1f75f4">ZNUMC2H76WMR-867-30</_dlc_DocId>
    <_dlc_DocIdUrl xmlns="d6619361-6733-4889-8a96-470efa1f75f4">
      <Url>http://it101.uhg.com/sites/TS2/OptumRx/Rx University/_layouts/DocIdRedir.aspx?ID=ZNUMC2H76WMR-867-30</Url>
      <Description>ZNUMC2H76WMR-867-30</Description>
    </_dlc_DocIdUrl>
  </documentManagement>
</p:properties>
</file>

<file path=customXml/item3.xml><?xml version="1.0" encoding="utf-8"?>
<?mso-contentType ?>
<SharedContentType xmlns="Microsoft.SharePoint.Taxonomy.ContentTypeSync" SourceId="897a53ec-2016-4aee-8be4-ce9632eb08ca" ContentTypeId="0x0101" PreviousValue="false"/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96F9C8-F80B-47C1-9914-C9904B9DBA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619361-6733-4889-8a96-470efa1f75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7C3BC9-27F3-46A2-A0D1-532D23AE48A3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d6619361-6733-4889-8a96-470efa1f75f4"/>
  </ds:schemaRefs>
</ds:datastoreItem>
</file>

<file path=customXml/itemProps3.xml><?xml version="1.0" encoding="utf-8"?>
<ds:datastoreItem xmlns:ds="http://schemas.openxmlformats.org/officeDocument/2006/customXml" ds:itemID="{74C0D872-D161-4857-9733-B3A71C2D1E35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DCC4AA80-4433-4502-A5E6-260539419E25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A21BF75E-F8B5-4667-8A9C-3E397E2FA4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7633</TotalTime>
  <Words>3313</Words>
  <Application>Microsoft Office PowerPoint</Application>
  <PresentationFormat>On-screen Show (16:9)</PresentationFormat>
  <Paragraphs>716</Paragraphs>
  <Slides>59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Optum</vt:lpstr>
      <vt:lpstr>Agenda</vt:lpstr>
      <vt:lpstr>Blockchain Overview</vt:lpstr>
      <vt:lpstr>PowerPoint Presentation</vt:lpstr>
      <vt:lpstr>2008</vt:lpstr>
      <vt:lpstr>PowerPoint Presentation</vt:lpstr>
      <vt:lpstr>Multi-Enterprise Arrangements – Current State</vt:lpstr>
      <vt:lpstr>What is “Blockchain 1.0”?</vt:lpstr>
      <vt:lpstr>Types of Blockchains</vt:lpstr>
      <vt:lpstr>How Does a “Blockchain 1.0” Work for Bitcoin?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Multi-Enterprise Arrangements – Conceptual Blockchain Future State</vt:lpstr>
      <vt:lpstr>PowerPoint Presentation</vt:lpstr>
      <vt:lpstr>PowerPoint Presentation</vt:lpstr>
      <vt:lpstr>PowerPoint Presentation</vt:lpstr>
      <vt:lpstr>Types of Blockchains</vt:lpstr>
      <vt:lpstr>PowerPoint Presentation</vt:lpstr>
      <vt:lpstr>PowerPoint Presentation</vt:lpstr>
      <vt:lpstr>Imagine the Private Healthcare “Blockchain 3.0” Possibilities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</vt:lpstr>
      <vt:lpstr>PowerPoint Presentation</vt:lpstr>
      <vt:lpstr>PowerPoint Presentation</vt:lpstr>
      <vt:lpstr>PowerPoint Presentation</vt:lpstr>
      <vt:lpstr>PowerPoint Presentation</vt:lpstr>
      <vt:lpstr>Microsoft Project Bletchley</vt:lpstr>
      <vt:lpstr>IBM High Security Business Blockchain/Z Systems</vt:lpstr>
      <vt:lpstr>Microsoft Blockchain as a Service</vt:lpstr>
      <vt:lpstr>PowerPoint Presentation</vt:lpstr>
      <vt:lpstr>How does Bitcoin work?</vt:lpstr>
      <vt:lpstr>History</vt:lpstr>
      <vt:lpstr>But Is Blockchain 1.0 and 2.0 Secure?</vt:lpstr>
      <vt:lpstr>Recommendations</vt:lpstr>
      <vt:lpstr>What about Healthcare?</vt:lpstr>
      <vt:lpstr>Potential use of Blockchain technology in UHG [Jacob]</vt:lpstr>
      <vt:lpstr>Blockchain implementation Options [Jacob]</vt:lpstr>
      <vt:lpstr>What Security Questions Do We Have? [Phil]</vt:lpstr>
      <vt:lpstr>What Potential Security Solutions Exist Today In Blockchain? [Phil]</vt:lpstr>
      <vt:lpstr>Is the 51% Attack Possible?</vt:lpstr>
      <vt:lpstr>Open Blockchain (Open Ledger) [Jacob]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UnitedHealth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Overview</dc:title>
  <dc:creator>TLCPMembers_DL@ds.uhc.com</dc:creator>
  <cp:lastModifiedBy>Anand, Bhawna</cp:lastModifiedBy>
  <cp:revision>364</cp:revision>
  <dcterms:created xsi:type="dcterms:W3CDTF">2013-11-07T21:12:08Z</dcterms:created>
  <dcterms:modified xsi:type="dcterms:W3CDTF">2018-04-30T08:49:01Z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niqueId">
    <vt:lpwstr>69714</vt:lpwstr>
  </property>
  <property fmtid="{D5CDD505-2E9C-101B-9397-08002B2CF9AE}" pid="3" name="Offisync_UpdateToken">
    <vt:lpwstr>1</vt:lpwstr>
  </property>
  <property fmtid="{D5CDD505-2E9C-101B-9397-08002B2CF9AE}" pid="4" name="Jive_VersionGuid">
    <vt:lpwstr>bc372e66-089e-4375-9b83-c3f29a55464f</vt:lpwstr>
  </property>
  <property fmtid="{D5CDD505-2E9C-101B-9397-08002B2CF9AE}" pid="5" name="Offisync_ServerID">
    <vt:lpwstr>e3e54f63-90d9-4136-a210-b624ba838b23</vt:lpwstr>
  </property>
  <property fmtid="{D5CDD505-2E9C-101B-9397-08002B2CF9AE}" pid="6" name="Offisync_ProviderInitializationData">
    <vt:lpwstr>https://hubconnect.uhg.com</vt:lpwstr>
  </property>
  <property fmtid="{D5CDD505-2E9C-101B-9397-08002B2CF9AE}" pid="7" name="Jive_LatestUserAccountName">
    <vt:lpwstr>pkuncha</vt:lpwstr>
  </property>
  <property fmtid="{D5CDD505-2E9C-101B-9397-08002B2CF9AE}" pid="8" name="ContentTypeId">
    <vt:lpwstr>0x010100AF12BAFCCE3DCC41B6A8A17DF6625295</vt:lpwstr>
  </property>
  <property fmtid="{D5CDD505-2E9C-101B-9397-08002B2CF9AE}" pid="9" name="_dlc_DocIdItemGuid">
    <vt:lpwstr>a826e1f5-a442-4845-9cca-9d812dc66ab3</vt:lpwstr>
  </property>
</Properties>
</file>